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8" r:id="rId3"/>
    <p:sldMasterId id="2147483670" r:id="rId4"/>
  </p:sldMasterIdLst>
  <p:notesMasterIdLst>
    <p:notesMasterId r:id="rId46"/>
  </p:notesMasterIdLst>
  <p:handoutMasterIdLst>
    <p:handoutMasterId r:id="rId47"/>
  </p:handoutMasterIdLst>
  <p:sldIdLst>
    <p:sldId id="535" r:id="rId5"/>
    <p:sldId id="456" r:id="rId6"/>
    <p:sldId id="458" r:id="rId7"/>
    <p:sldId id="502" r:id="rId8"/>
    <p:sldId id="503" r:id="rId9"/>
    <p:sldId id="467" r:id="rId10"/>
    <p:sldId id="533" r:id="rId11"/>
    <p:sldId id="532" r:id="rId12"/>
    <p:sldId id="468" r:id="rId13"/>
    <p:sldId id="509" r:id="rId14"/>
    <p:sldId id="508" r:id="rId15"/>
    <p:sldId id="469" r:id="rId16"/>
    <p:sldId id="485" r:id="rId17"/>
    <p:sldId id="506" r:id="rId18"/>
    <p:sldId id="486" r:id="rId19"/>
    <p:sldId id="510" r:id="rId20"/>
    <p:sldId id="504" r:id="rId21"/>
    <p:sldId id="487" r:id="rId22"/>
    <p:sldId id="515" r:id="rId23"/>
    <p:sldId id="505" r:id="rId24"/>
    <p:sldId id="511" r:id="rId25"/>
    <p:sldId id="512" r:id="rId26"/>
    <p:sldId id="478" r:id="rId27"/>
    <p:sldId id="513" r:id="rId28"/>
    <p:sldId id="521" r:id="rId29"/>
    <p:sldId id="517" r:id="rId30"/>
    <p:sldId id="514" r:id="rId31"/>
    <p:sldId id="524" r:id="rId32"/>
    <p:sldId id="529" r:id="rId33"/>
    <p:sldId id="528" r:id="rId34"/>
    <p:sldId id="527" r:id="rId35"/>
    <p:sldId id="518" r:id="rId36"/>
    <p:sldId id="523" r:id="rId37"/>
    <p:sldId id="516" r:id="rId38"/>
    <p:sldId id="522" r:id="rId39"/>
    <p:sldId id="519" r:id="rId40"/>
    <p:sldId id="526" r:id="rId41"/>
    <p:sldId id="525" r:id="rId42"/>
    <p:sldId id="520" r:id="rId43"/>
    <p:sldId id="531" r:id="rId44"/>
    <p:sldId id="536" r:id="rId45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itchFamily="34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661"/>
    <a:srgbClr val="E8E8E6"/>
    <a:srgbClr val="000000"/>
    <a:srgbClr val="1CA9BC"/>
    <a:srgbClr val="F16E40"/>
    <a:srgbClr val="D96437"/>
    <a:srgbClr val="E79393"/>
    <a:srgbClr val="FF3300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6" autoAdjust="0"/>
    <p:restoredTop sz="81415" autoAdjust="0"/>
  </p:normalViewPr>
  <p:slideViewPr>
    <p:cSldViewPr snapToGrid="0">
      <p:cViewPr varScale="1">
        <p:scale>
          <a:sx n="70" d="100"/>
          <a:sy n="70" d="100"/>
        </p:scale>
        <p:origin x="984" y="38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3F152FC-D4BB-4EC7-A3BC-FF5121285B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buFontTx/>
              <a:buNone/>
              <a:defRPr kumimoji="1" sz="1200"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B736C2-0500-4660-9E70-84E35568F9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latin typeface="Segoe UI" panose="020B0502040204020203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371397-8FE3-4B37-B9BE-960204B34F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buFontTx/>
              <a:buNone/>
              <a:defRPr kumimoji="1" sz="1200"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4379C6A0-6D65-443E-B154-D9D1A522BB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fld id="{BBA237A9-17CF-4A8F-857C-669A206E9C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288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133CE98-128C-415D-8D16-ACCB849E77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buFontTx/>
              <a:buNone/>
              <a:defRPr kumimoji="1" sz="1200"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C94BE5-BA84-4633-882E-02AED2564CC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latin typeface="Segoe UI" panose="020B0502040204020203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0649C620-53F3-4574-9A6A-BE66E33C3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7FD5C018-5318-4140-9B0C-8F81ADAFC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F3C440-6A13-40EF-8AAA-2F8D7A90AA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buFontTx/>
              <a:buNone/>
              <a:defRPr kumimoji="1" sz="1200"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D79DEFE-8272-4758-B439-69F347DFCD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fld id="{B02E661A-AA34-4A3A-80C9-2544881354A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9270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anose="02010600030101010101" pitchFamily="2" charset="-122"/>
        <a:ea typeface="PMingLiU"/>
        <a:cs typeface="PMingLiU" charset="-12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anose="02010600030101010101" pitchFamily="2" charset="-122"/>
        <a:ea typeface="PMingLiU"/>
        <a:cs typeface="PMingLiU" charset="-12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anose="02010600030101010101" pitchFamily="2" charset="-122"/>
        <a:ea typeface="PMingLiU"/>
        <a:cs typeface="PMingLiU" charset="-12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anose="02010600030101010101" pitchFamily="2" charset="-122"/>
        <a:ea typeface="PMingLiU"/>
        <a:cs typeface="PMingLiU" charset="-12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anose="02010600030101010101" pitchFamily="2" charset="-122"/>
        <a:ea typeface="PMingLiU"/>
        <a:cs typeface="PMingLiU" charset="-12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gl.org/resources/libraries/glut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</p:spPr>
        <p:txBody>
          <a:bodyPr/>
          <a:lstStyle/>
          <a:p>
            <a:endParaRPr lang="zh-CN" altLang="en-US" dirty="0">
              <a:ea typeface="PMingLiU" pitchFamily="18" charset="-120"/>
            </a:endParaRPr>
          </a:p>
        </p:txBody>
      </p:sp>
      <p:sp>
        <p:nvSpPr>
          <p:cNvPr id="3584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68D176BB-1448-4C65-9D2B-A2EE41FDEE18}" type="slidenum">
              <a:rPr lang="zh-CN" altLang="en-US" smtClean="0"/>
              <a:pPr eaLnBrk="1" hangingPunct="1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343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607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897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792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933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789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073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49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大概介绍各个模块的含义</a:t>
            </a:r>
            <a:endParaRPr lang="en-US" altLang="zh-CN" dirty="0"/>
          </a:p>
          <a:p>
            <a:r>
              <a:rPr lang="en-US" altLang="zh-CN" dirty="0"/>
              <a:t>3A</a:t>
            </a:r>
            <a:r>
              <a:rPr lang="zh-CN" altLang="en-US" dirty="0"/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降噪 回声消除 增益控制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等线" panose="02010600030101010101" pitchFamily="2" charset="-122"/>
              <a:ea typeface="PMingLiU"/>
              <a:cs typeface="PMingLiU" charset="-120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SDGW - smart device gateway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GBGW -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国标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gateway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094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61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6 kb 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秒到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510 kb / 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的比特率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采样率从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8 kHz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（窄带）到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48 kHz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（全频）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帧大小从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2.5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毫秒到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60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毫秒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支持恒定比特率（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CBR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）和可变比特率（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VBR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从窄带到全频段的音频带宽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支持语音和音乐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支持单声道和立体声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支持多达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255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个频道（多数据流的帧）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可动态调节比特率，音频带宽和帧大小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良好的鲁棒性丢失率和数据包丢失隐藏（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PLC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浮点和定点实现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等线" panose="02010600030101010101" pitchFamily="2" charset="-122"/>
              <a:ea typeface="PMingLiU"/>
              <a:cs typeface="PMingLiU" charset="-120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等线" panose="02010600030101010101" pitchFamily="2" charset="-122"/>
              <a:ea typeface="PMingLiU"/>
              <a:cs typeface="PMingLiU" charset="-120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等线" panose="02010600030101010101" pitchFamily="2" charset="-122"/>
              <a:ea typeface="PMingLiU"/>
              <a:cs typeface="PMingLiU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G.711</a:t>
            </a:r>
            <a:r>
              <a:rPr lang="zh-CN" altLang="en-US" dirty="0">
                <a:solidFill>
                  <a:schemeClr val="bg1"/>
                </a:solidFill>
              </a:rPr>
              <a:t>是一种由国际电信联盟（</a:t>
            </a:r>
            <a:r>
              <a:rPr lang="en-US" altLang="zh-CN" dirty="0">
                <a:solidFill>
                  <a:schemeClr val="bg1"/>
                </a:solidFill>
              </a:rPr>
              <a:t>ITU-T</a:t>
            </a:r>
            <a:r>
              <a:rPr lang="zh-CN" altLang="en-US" dirty="0">
                <a:solidFill>
                  <a:schemeClr val="bg1"/>
                </a:solidFill>
              </a:rPr>
              <a:t>）制定的音频编码方式，又称为</a:t>
            </a:r>
            <a:r>
              <a:rPr lang="en-US" altLang="zh-CN" dirty="0">
                <a:solidFill>
                  <a:schemeClr val="bg1"/>
                </a:solidFill>
              </a:rPr>
              <a:t>ITU-T G.711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常用于电话语音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推荐使用</a:t>
            </a:r>
            <a:r>
              <a:rPr lang="en-US" altLang="zh-CN" dirty="0">
                <a:solidFill>
                  <a:schemeClr val="bg1"/>
                </a:solidFill>
              </a:rPr>
              <a:t>64Kbps)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sampling rate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8K</a:t>
            </a:r>
            <a:r>
              <a:rPr lang="zh-CN" altLang="en-US" dirty="0">
                <a:solidFill>
                  <a:schemeClr val="bg1"/>
                </a:solidFill>
              </a:rPr>
              <a:t>，压缩率为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，即把</a:t>
            </a:r>
            <a:r>
              <a:rPr lang="en-US" altLang="zh-CN" dirty="0">
                <a:solidFill>
                  <a:schemeClr val="bg1"/>
                </a:solidFill>
              </a:rPr>
              <a:t>S16</a:t>
            </a:r>
            <a:r>
              <a:rPr lang="zh-CN" altLang="en-US" dirty="0">
                <a:solidFill>
                  <a:schemeClr val="bg1"/>
                </a:solidFill>
              </a:rPr>
              <a:t>格式的数据压缩为</a:t>
            </a:r>
            <a:r>
              <a:rPr lang="en-US" altLang="zh-CN" dirty="0">
                <a:solidFill>
                  <a:schemeClr val="bg1"/>
                </a:solidFill>
              </a:rPr>
              <a:t>8bit</a:t>
            </a:r>
            <a:r>
              <a:rPr lang="zh-CN" altLang="en-US" dirty="0">
                <a:solidFill>
                  <a:schemeClr val="bg1"/>
                </a:solidFill>
              </a:rPr>
              <a:t>，分为</a:t>
            </a:r>
            <a:r>
              <a:rPr lang="en-US" altLang="zh-CN" dirty="0">
                <a:solidFill>
                  <a:schemeClr val="bg1"/>
                </a:solidFill>
              </a:rPr>
              <a:t>a-law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u-law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a-law</a:t>
            </a:r>
            <a:r>
              <a:rPr lang="zh-CN" altLang="en-US" dirty="0">
                <a:solidFill>
                  <a:schemeClr val="bg1"/>
                </a:solidFill>
              </a:rPr>
              <a:t>也叫</a:t>
            </a:r>
            <a:r>
              <a:rPr lang="en-US" altLang="zh-CN" dirty="0">
                <a:solidFill>
                  <a:schemeClr val="bg1"/>
                </a:solidFill>
              </a:rPr>
              <a:t>g711a,</a:t>
            </a:r>
            <a:r>
              <a:rPr lang="zh-CN" altLang="en-US" dirty="0">
                <a:solidFill>
                  <a:schemeClr val="bg1"/>
                </a:solidFill>
              </a:rPr>
              <a:t>输入的是</a:t>
            </a:r>
            <a:r>
              <a:rPr lang="en-US" altLang="zh-CN" dirty="0">
                <a:solidFill>
                  <a:schemeClr val="bg1"/>
                </a:solidFill>
              </a:rPr>
              <a:t>13</a:t>
            </a:r>
            <a:r>
              <a:rPr lang="zh-CN" altLang="en-US" dirty="0">
                <a:solidFill>
                  <a:schemeClr val="bg1"/>
                </a:solidFill>
              </a:rPr>
              <a:t>位（其实是</a:t>
            </a:r>
            <a:r>
              <a:rPr lang="en-US" altLang="zh-CN" dirty="0">
                <a:solidFill>
                  <a:schemeClr val="bg1"/>
                </a:solidFill>
              </a:rPr>
              <a:t>S16</a:t>
            </a:r>
            <a:r>
              <a:rPr lang="zh-CN" altLang="en-US" dirty="0">
                <a:solidFill>
                  <a:schemeClr val="bg1"/>
                </a:solidFill>
              </a:rPr>
              <a:t>的高</a:t>
            </a:r>
            <a:r>
              <a:rPr lang="en-US" altLang="zh-CN" dirty="0">
                <a:solidFill>
                  <a:schemeClr val="bg1"/>
                </a:solidFill>
              </a:rPr>
              <a:t>13</a:t>
            </a:r>
            <a:r>
              <a:rPr lang="zh-CN" altLang="en-US" dirty="0">
                <a:solidFill>
                  <a:schemeClr val="bg1"/>
                </a:solidFill>
              </a:rPr>
              <a:t>位），使用在欧洲和其他地区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pl-PL" altLang="zh-CN" dirty="0">
                <a:solidFill>
                  <a:schemeClr val="bg1"/>
                </a:solidFill>
              </a:rPr>
              <a:t>u-law</a:t>
            </a:r>
            <a:r>
              <a:rPr lang="zh-CN" altLang="pl-PL" dirty="0">
                <a:solidFill>
                  <a:schemeClr val="bg1"/>
                </a:solidFill>
              </a:rPr>
              <a:t>也叫</a:t>
            </a:r>
            <a:r>
              <a:rPr lang="pl-PL" altLang="zh-CN" dirty="0">
                <a:solidFill>
                  <a:schemeClr val="bg1"/>
                </a:solidFill>
              </a:rPr>
              <a:t>g711u,</a:t>
            </a:r>
            <a:r>
              <a:rPr lang="zh-CN" altLang="pl-PL" dirty="0">
                <a:solidFill>
                  <a:schemeClr val="bg1"/>
                </a:solidFill>
              </a:rPr>
              <a:t>使用在北美和日本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等线" panose="02010600030101010101" pitchFamily="2" charset="-122"/>
              <a:ea typeface="PMingLiU"/>
              <a:cs typeface="PMingLiU" charset="-12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53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zh-CN">
              <a:ea typeface="PMingLiU" pitchFamily="18" charset="-120"/>
            </a:endParaRPr>
          </a:p>
        </p:txBody>
      </p:sp>
      <p:sp>
        <p:nvSpPr>
          <p:cNvPr id="1024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95A9C4-D99B-4CCE-80D2-861279AB222A}" type="slidenum">
              <a:rPr lang="zh-CN"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394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功能模块组成图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62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05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841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590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482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058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是个定义了一个跨编程语言、跨平台的编程接口的标准，显卡通常有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的实现，不同显卡上的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实现也不一定相同，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标准不是平台相关的，所以同一个程序可能在不同的显卡上运行。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 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只处理图形渲染，并不提供动画、定时器、文件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、图像文件格式处理、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GUI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等功能，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GLUT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[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  <a:hlinkClick r:id="rId3"/>
              </a:rPr>
              <a:t>5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并不是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，也不是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的一部分，它仅是被一些用户用于创建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窗口。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不是开源代码，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指的是开放标准，在网上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[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可以找到，任何人都可以免费下载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等线" panose="02010600030101010101" pitchFamily="2" charset="-122"/>
              <a:ea typeface="PMingLiU"/>
              <a:cs typeface="PMingLiU" charset="-120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等线" panose="02010600030101010101" pitchFamily="2" charset="-122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被当作客户端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服务器系统来实现的，应用程序是客户端，图形硬件厂商提供的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实现是服务器。如图所示，客户端程序需要调用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的接口实现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3D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渲染，那么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命令和数据会缓存在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RAM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中，在一定条件下，会将这些命令和数据通过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时钟发送到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VRAM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，在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GPU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的控制下，使用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VRAM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中的数据和命令，完成图形的渲染，并将结果存入帧缓冲区中，帧缓冲区中的帧最终会被发送到显示器上，显示出结果。在现代的图形硬件系统中，还支持不通过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时钟直接将数据由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RAM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发送至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VRAM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或直接将数据由帧缓冲区发送至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RAM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（例如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VBO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PBO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572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是个定义了一个跨编程语言、跨平台的编程接口的标准，显卡通常有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的实现，不同显卡上的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实现也不一定相同，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标准不是平台相关的，所以同一个程序可能在不同的显卡上运行。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 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只处理图形渲染，并不提供动画、定时器、文件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、图像文件格式处理、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GUI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等功能，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GLUT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并不是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，也不是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的一部分，它仅是被一些用户用于创建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窗口。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不是开源代码，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OpenGL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指的是开放标准，在网上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[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可以找到，任何人都可以免费下载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042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715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88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781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08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92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回声消除原理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等线" panose="02010600030101010101" pitchFamily="2" charset="-122"/>
              <a:ea typeface="PMingLiU"/>
              <a:cs typeface="PMingLiU" charset="-120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从通讯回音产生的原因看，可以分为声学回音（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Acoustic Echo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）和线路回音（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Line Echo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），相应的回声消除技术就叫声学回声消除（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Acoustic Echo Cancellation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AEC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）和线路回声消除（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Line Echo Cancellation, LEC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）。声学回音是由于在免提或者会议应用中，扬声器的声音多次反馈到麦克风引起的（比较好理解）；线路回音是由于物理电子线路的二四线匹配耦合引起的（比较难理解）</a:t>
            </a: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我们可以得到两个信号：一个是蓝色和红色混合的信号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，也就是实际需要发送的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speech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和实际不需要的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echo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混合而成的语音流；另一个就是虚线的信号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，也就是原始的引起回音的语音。那大家会说，哦，原来回声消除这么简单，直接从混合信号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里面把把这个虚线的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减掉不就行了？请注意，拿到的这个虚线信号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和回音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echo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是有差异的，直接相减会使语音面目全非。我们把混合信号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叫做近端信号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，虚线信号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叫做远端参考信号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fe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，如果没有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fe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PMingLiU"/>
                <a:cs typeface="PMingLiU" charset="-120"/>
              </a:rPr>
              <a:t>这个信号，回声消除就是不可能完成的任务。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74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671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966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559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754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173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799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286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643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65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181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E661A-AA34-4A3A-80C9-2544881354A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96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5D855-3011-49A9-BCFC-23F12F07A39C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78031F-5C40-4713-B327-09109331583B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FF64D9-CF6F-4B06-9210-A0AA89502CDB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EC5C0B-09DE-4EAB-95FE-E12E5250723B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00B184-BEA4-4892-8BF3-1798BEBAF81F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36F08E-2F5E-45DE-BC01-83C95A081300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323818-1302-4144-8FC4-739B843221DC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D6554-B259-42DA-AA12-E36541E9FF80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73F3E6-E7F4-4427-BBAC-9487753DF2E9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FED501-54F8-4B2F-9493-D26A5C58754E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4C82F-9B8C-49CC-9639-4303514A9966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单击此处编辑母版文本样式</a:t>
            </a:r>
            <a:endParaRPr lang="zh-TW" altLang="zh-CN"/>
          </a:p>
          <a:p>
            <a:pPr lvl="1"/>
            <a:r>
              <a:rPr lang="zh-TW" altLang="en-US"/>
              <a:t>第二级</a:t>
            </a:r>
            <a:endParaRPr lang="zh-TW" altLang="zh-CN"/>
          </a:p>
          <a:p>
            <a:pPr lvl="2"/>
            <a:r>
              <a:rPr lang="zh-TW" altLang="en-US"/>
              <a:t>第三级</a:t>
            </a:r>
            <a:endParaRPr lang="zh-TW" altLang="zh-CN"/>
          </a:p>
          <a:p>
            <a:pPr lvl="3"/>
            <a:r>
              <a:rPr lang="zh-TW" altLang="en-US"/>
              <a:t>第四级</a:t>
            </a:r>
            <a:endParaRPr lang="zh-TW" altLang="zh-CN"/>
          </a:p>
          <a:p>
            <a:pPr lvl="4"/>
            <a:r>
              <a:rPr lang="zh-TW" altLang="en-US"/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F714CCD9-1F11-4B49-9587-3D1A2713965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4A4B053A-3675-4359-9C3A-C0C0AE57B35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D1DBF5F7-A911-4F2D-85B3-318289361E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9047BC97-A583-43EC-8214-FCEBB502CA54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微软雅黑 Light" panose="020B0502040204020203" pitchFamily="34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6"/>
          <p:cNvGrpSpPr>
            <a:grpSpLocks/>
          </p:cNvGrpSpPr>
          <p:nvPr userDrawn="1"/>
        </p:nvGrpSpPr>
        <p:grpSpPr bwMode="auto">
          <a:xfrm>
            <a:off x="479425" y="692150"/>
            <a:ext cx="179388" cy="630238"/>
            <a:chOff x="0" y="0"/>
            <a:chExt cx="180000" cy="630000"/>
          </a:xfrm>
        </p:grpSpPr>
        <p:sp>
          <p:nvSpPr>
            <p:cNvPr id="2" name="圆角矩形 7">
              <a:extLst>
                <a:ext uri="{FF2B5EF4-FFF2-40B4-BE49-F238E27FC236}">
                  <a16:creationId xmlns:a16="http://schemas.microsoft.com/office/drawing/2014/main" id="{26EAC3B8-3621-476A-9F76-4D8DAF402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圆角矩形 8">
              <a:extLst>
                <a:ext uri="{FF2B5EF4-FFF2-40B4-BE49-F238E27FC236}">
                  <a16:creationId xmlns:a16="http://schemas.microsoft.com/office/drawing/2014/main" id="{28DC34FB-D7D1-44B5-955D-796120356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77" name="圆角矩形 9">
              <a:extLst>
                <a:ext uri="{FF2B5EF4-FFF2-40B4-BE49-F238E27FC236}">
                  <a16:creationId xmlns:a16="http://schemas.microsoft.com/office/drawing/2014/main" id="{A3544C18-78CF-4BC5-A057-585D3F33E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51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单击此处编辑母版文本样式</a:t>
            </a:r>
            <a:endParaRPr lang="zh-TW" altLang="zh-CN"/>
          </a:p>
          <a:p>
            <a:pPr lvl="1"/>
            <a:r>
              <a:rPr lang="zh-TW" altLang="en-US"/>
              <a:t>第二级</a:t>
            </a:r>
            <a:endParaRPr lang="zh-TW" altLang="zh-CN"/>
          </a:p>
          <a:p>
            <a:pPr lvl="2"/>
            <a:r>
              <a:rPr lang="zh-TW" altLang="en-US"/>
              <a:t>第三级</a:t>
            </a:r>
            <a:endParaRPr lang="zh-TW" altLang="zh-CN"/>
          </a:p>
          <a:p>
            <a:pPr lvl="3"/>
            <a:r>
              <a:rPr lang="zh-TW" altLang="en-US"/>
              <a:t>第四级</a:t>
            </a:r>
            <a:endParaRPr lang="zh-TW" altLang="zh-CN"/>
          </a:p>
          <a:p>
            <a:pPr lvl="4"/>
            <a:r>
              <a:rPr lang="zh-TW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微软雅黑 Light" panose="020B0502040204020203" pitchFamily="34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单击此处编辑母版文本样式</a:t>
            </a:r>
            <a:endParaRPr lang="zh-TW" altLang="zh-CN"/>
          </a:p>
          <a:p>
            <a:pPr lvl="1"/>
            <a:r>
              <a:rPr lang="zh-TW" altLang="en-US"/>
              <a:t>第二级</a:t>
            </a:r>
            <a:endParaRPr lang="zh-TW" altLang="zh-CN"/>
          </a:p>
          <a:p>
            <a:pPr lvl="2"/>
            <a:r>
              <a:rPr lang="zh-TW" altLang="en-US"/>
              <a:t>第三级</a:t>
            </a:r>
            <a:endParaRPr lang="zh-TW" altLang="zh-CN"/>
          </a:p>
          <a:p>
            <a:pPr lvl="3"/>
            <a:r>
              <a:rPr lang="zh-TW" altLang="en-US"/>
              <a:t>第四级</a:t>
            </a:r>
            <a:endParaRPr lang="zh-TW" altLang="zh-CN"/>
          </a:p>
          <a:p>
            <a:pPr lvl="4"/>
            <a:r>
              <a:rPr lang="zh-TW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微软雅黑 Light" panose="020B0502040204020203" pitchFamily="34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单击此处编辑母版文本样式</a:t>
            </a:r>
            <a:endParaRPr lang="zh-TW" altLang="zh-CN"/>
          </a:p>
          <a:p>
            <a:pPr lvl="1"/>
            <a:r>
              <a:rPr lang="zh-TW" altLang="en-US"/>
              <a:t>第二级</a:t>
            </a:r>
            <a:endParaRPr lang="zh-TW" altLang="zh-CN"/>
          </a:p>
          <a:p>
            <a:pPr lvl="2"/>
            <a:r>
              <a:rPr lang="zh-TW" altLang="en-US"/>
              <a:t>第三级</a:t>
            </a:r>
            <a:endParaRPr lang="zh-TW" altLang="zh-CN"/>
          </a:p>
          <a:p>
            <a:pPr lvl="3"/>
            <a:r>
              <a:rPr lang="zh-TW" altLang="en-US"/>
              <a:t>第四级</a:t>
            </a:r>
            <a:endParaRPr lang="zh-TW" altLang="zh-CN"/>
          </a:p>
          <a:p>
            <a:pPr lvl="4"/>
            <a:r>
              <a:rPr lang="zh-TW" altLang="en-US"/>
              <a:t>第五级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BF0517-5CDB-400E-951B-F0F7DF4ACE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8962" y="5929313"/>
            <a:ext cx="339725" cy="1517650"/>
          </a:xfrm>
          <a:prstGeom prst="rect">
            <a:avLst/>
          </a:prstGeom>
          <a:solidFill>
            <a:srgbClr val="D96437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pic>
        <p:nvPicPr>
          <p:cNvPr id="4101" name="图片 11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250825" y="6561138"/>
            <a:ext cx="10160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矩形 12">
            <a:extLst>
              <a:ext uri="{FF2B5EF4-FFF2-40B4-BE49-F238E27FC236}">
                <a16:creationId xmlns:a16="http://schemas.microsoft.com/office/drawing/2014/main" id="{A33318C4-5924-4702-B8F6-5BD47663A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2538" y="6518275"/>
            <a:ext cx="2573337" cy="339725"/>
          </a:xfrm>
          <a:prstGeom prst="rect">
            <a:avLst/>
          </a:prstGeom>
          <a:solidFill>
            <a:srgbClr val="1CA9BC"/>
          </a:solidFill>
          <a:ln>
            <a:noFill/>
          </a:ln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ts val="80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400">
                <a:solidFill>
                  <a:schemeClr val="bg1"/>
                </a:solidFill>
                <a:latin typeface="微软雅黑" panose="020B0503020204020204" pitchFamily="34" charset="-122"/>
                <a:sym typeface="+mn-ea"/>
              </a:rPr>
              <a:t>Closeli Technology Co., Ltd.</a:t>
            </a:r>
          </a:p>
        </p:txBody>
      </p:sp>
      <p:sp>
        <p:nvSpPr>
          <p:cNvPr id="17415" name="矩形 13">
            <a:extLst>
              <a:ext uri="{FF2B5EF4-FFF2-40B4-BE49-F238E27FC236}">
                <a16:creationId xmlns:a16="http://schemas.microsoft.com/office/drawing/2014/main" id="{69263A9E-1DD9-423D-8C63-A389FBEE0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75" y="6518275"/>
            <a:ext cx="2033588" cy="339725"/>
          </a:xfrm>
          <a:prstGeom prst="rect">
            <a:avLst/>
          </a:prstGeom>
          <a:solidFill>
            <a:srgbClr val="E46735"/>
          </a:solidFill>
          <a:ln>
            <a:noFill/>
          </a:ln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kumimoji="0" lang="zh-CN" altLang="en-US" sz="1400">
                <a:solidFill>
                  <a:schemeClr val="bg1"/>
                </a:solidFill>
                <a:sym typeface="+mn-ea"/>
              </a:rPr>
              <a:t>杭州登虹科技有限公司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21C81E-B8AE-41C5-9418-487829E28C95}"/>
              </a:ext>
            </a:extLst>
          </p:cNvPr>
          <p:cNvSpPr/>
          <p:nvPr/>
        </p:nvSpPr>
        <p:spPr bwMode="auto">
          <a:xfrm>
            <a:off x="1520825" y="6518275"/>
            <a:ext cx="6099175" cy="3397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cs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微软雅黑 Light" panose="020B0502040204020203" pitchFamily="34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  <a:cs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80" y="2217420"/>
            <a:ext cx="3288030" cy="32880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60946" y="829925"/>
            <a:ext cx="44943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签到二维码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2186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E2883713-9294-43BF-9409-6887F80ADC4C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55E7BB8A-EAF2-49C2-B229-1F5EBC60BE7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09BFBC34-F66E-408D-9F7B-34CC9978DB69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29AE2F5D-5976-4CBF-BC95-0DF89E79FAF3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B2B5E380-1E69-42E7-B442-0251CE551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9231784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媒体格式介绍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-MP4 File Format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简介</a:t>
            </a:r>
            <a:endParaRPr lang="en-US" altLang="zh-CN" sz="3200" b="1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95720" y="1666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53778" y="1017538"/>
            <a:ext cx="62945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MP4</a:t>
            </a:r>
            <a:r>
              <a:rPr lang="zh-CN" altLang="en-US" dirty="0"/>
              <a:t>必须包含</a:t>
            </a:r>
            <a:r>
              <a:rPr lang="en-US" altLang="zh-CN" dirty="0" err="1"/>
              <a:t>ftyp</a:t>
            </a:r>
            <a:r>
              <a:rPr lang="en-US" altLang="zh-CN" dirty="0"/>
              <a:t> box</a:t>
            </a:r>
            <a:r>
              <a:rPr lang="zh-CN" altLang="en-US" dirty="0"/>
              <a:t>、</a:t>
            </a:r>
            <a:r>
              <a:rPr lang="en-US" altLang="zh-CN" dirty="0" err="1"/>
              <a:t>moov</a:t>
            </a:r>
            <a:r>
              <a:rPr lang="en-US" altLang="zh-CN" dirty="0"/>
              <a:t> box</a:t>
            </a:r>
            <a:r>
              <a:rPr lang="zh-CN" altLang="en-US" dirty="0"/>
              <a:t>、</a:t>
            </a:r>
            <a:r>
              <a:rPr lang="en-US" altLang="zh-CN" dirty="0" err="1"/>
              <a:t>mdat</a:t>
            </a:r>
            <a:r>
              <a:rPr lang="en-US" altLang="zh-CN" dirty="0"/>
              <a:t> box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File type box(</a:t>
            </a:r>
            <a:r>
              <a:rPr lang="en-US" altLang="zh-CN" dirty="0" err="1"/>
              <a:t>ftyp</a:t>
            </a:r>
            <a:r>
              <a:rPr lang="en-US" altLang="zh-CN" dirty="0"/>
              <a:t>)</a:t>
            </a:r>
            <a:r>
              <a:rPr lang="zh-CN" altLang="en-US" dirty="0"/>
              <a:t>用来储存文件类型的相关信息</a:t>
            </a:r>
            <a:r>
              <a:rPr lang="en-US" altLang="zh-CN" dirty="0"/>
              <a:t>;</a:t>
            </a:r>
            <a:endParaRPr lang="zh-CN" altLang="en-US" dirty="0"/>
          </a:p>
          <a:p>
            <a:r>
              <a:rPr lang="en-US" altLang="zh-CN" dirty="0"/>
              <a:t>Movie box(</a:t>
            </a:r>
            <a:r>
              <a:rPr lang="en-US" altLang="zh-CN" dirty="0" err="1"/>
              <a:t>moov</a:t>
            </a:r>
            <a:r>
              <a:rPr lang="en-US" altLang="zh-CN" dirty="0"/>
              <a:t>)</a:t>
            </a:r>
            <a:r>
              <a:rPr lang="zh-CN" altLang="en-US" dirty="0"/>
              <a:t>用来储存媒体的信息，是一个</a:t>
            </a:r>
            <a:r>
              <a:rPr lang="en-US" altLang="zh-CN" dirty="0"/>
              <a:t>container box,</a:t>
            </a:r>
            <a:r>
              <a:rPr lang="zh-CN" altLang="en-US" dirty="0"/>
              <a:t>子</a:t>
            </a:r>
            <a:r>
              <a:rPr lang="en-US" altLang="zh-CN" dirty="0"/>
              <a:t>box</a:t>
            </a:r>
            <a:r>
              <a:rPr lang="zh-CN" altLang="en-US" dirty="0"/>
              <a:t>包含了媒体的</a:t>
            </a:r>
            <a:r>
              <a:rPr lang="en-US" altLang="zh-CN" dirty="0"/>
              <a:t>metadata</a:t>
            </a:r>
            <a:r>
              <a:rPr lang="zh-CN" altLang="en-US" dirty="0"/>
              <a:t>信息</a:t>
            </a:r>
            <a:r>
              <a:rPr lang="en-US" altLang="zh-CN" dirty="0"/>
              <a:t> ;</a:t>
            </a:r>
          </a:p>
          <a:p>
            <a:r>
              <a:rPr lang="en-US" altLang="zh-CN" dirty="0"/>
              <a:t>Media data box(</a:t>
            </a:r>
            <a:r>
              <a:rPr lang="en-US" altLang="zh-CN" dirty="0" err="1"/>
              <a:t>mdat</a:t>
            </a:r>
            <a:r>
              <a:rPr lang="en-US" altLang="zh-CN" dirty="0"/>
              <a:t>)</a:t>
            </a:r>
            <a:r>
              <a:rPr lang="zh-CN" altLang="en-US" dirty="0"/>
              <a:t>用来储存媒体的具体数据</a:t>
            </a:r>
            <a:r>
              <a:rPr lang="en-US" altLang="zh-CN" dirty="0"/>
              <a:t>;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928370"/>
            <a:ext cx="48482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4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E2883713-9294-43BF-9409-6887F80ADC4C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55E7BB8A-EAF2-49C2-B229-1F5EBC60BE7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09BFBC34-F66E-408D-9F7B-34CC9978DB69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29AE2F5D-5976-4CBF-BC95-0DF89E79FAF3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B2B5E380-1E69-42E7-B442-0251CE551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媒体格式介绍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-</a:t>
            </a:r>
            <a:r>
              <a:rPr lang="en-US" altLang="zh-CN" sz="3200" b="1" dirty="0" err="1">
                <a:solidFill>
                  <a:srgbClr val="F16E40"/>
                </a:solidFill>
                <a:latin typeface="微软雅黑" pitchFamily="34" charset="-122"/>
              </a:rPr>
              <a:t>MediaInfo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媒体信息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95720" y="1666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67" y="567214"/>
            <a:ext cx="4772025" cy="5819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412" y="2486977"/>
            <a:ext cx="43719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6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6"/>
          <p:cNvGrpSpPr>
            <a:grpSpLocks/>
          </p:cNvGrpSpPr>
          <p:nvPr/>
        </p:nvGrpSpPr>
        <p:grpSpPr bwMode="auto">
          <a:xfrm>
            <a:off x="452438" y="249238"/>
            <a:ext cx="179387" cy="630237"/>
            <a:chOff x="0" y="0"/>
            <a:chExt cx="180000" cy="630000"/>
          </a:xfrm>
        </p:grpSpPr>
        <p:sp>
          <p:nvSpPr>
            <p:cNvPr id="9" name="圆角矩形 7">
              <a:extLst>
                <a:ext uri="{FF2B5EF4-FFF2-40B4-BE49-F238E27FC236}">
                  <a16:creationId xmlns:a16="http://schemas.microsoft.com/office/drawing/2014/main" id="{82346C79-29DC-4EB0-B2B1-D110A2D6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圆角矩形 8">
              <a:extLst>
                <a:ext uri="{FF2B5EF4-FFF2-40B4-BE49-F238E27FC236}">
                  <a16:creationId xmlns:a16="http://schemas.microsoft.com/office/drawing/2014/main" id="{EABB09F1-1047-4154-94DB-13083945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圆角矩形 9">
              <a:extLst>
                <a:ext uri="{FF2B5EF4-FFF2-40B4-BE49-F238E27FC236}">
                  <a16:creationId xmlns:a16="http://schemas.microsoft.com/office/drawing/2014/main" id="{5E2C7314-BAF1-4843-A2C0-8F05240B4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标题 8"/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dirty="0">
                <a:solidFill>
                  <a:srgbClr val="23303C"/>
                </a:solidFill>
                <a:latin typeface="微软雅黑" pitchFamily="34" charset="-122"/>
              </a:rPr>
              <a:t>主要内容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77081" y="1539649"/>
            <a:ext cx="7895287" cy="3855857"/>
            <a:chOff x="1677081" y="1539649"/>
            <a:chExt cx="7895287" cy="3855857"/>
          </a:xfrm>
        </p:grpSpPr>
        <p:sp>
          <p:nvSpPr>
            <p:cNvPr id="15" name="标题 8"/>
            <p:cNvSpPr txBox="1">
              <a:spLocks noChangeArrowheads="1"/>
            </p:cNvSpPr>
            <p:nvPr/>
          </p:nvSpPr>
          <p:spPr bwMode="auto">
            <a:xfrm>
              <a:off x="2681968" y="2707989"/>
              <a:ext cx="3662848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latin typeface="微软雅黑" pitchFamily="34" charset="-122"/>
                </a:rPr>
                <a:t>二、媒体格式介绍</a:t>
              </a:r>
            </a:p>
          </p:txBody>
        </p:sp>
        <p:sp>
          <p:nvSpPr>
            <p:cNvPr id="16" name="标题 8"/>
            <p:cNvSpPr txBox="1">
              <a:spLocks noChangeArrowheads="1"/>
            </p:cNvSpPr>
            <p:nvPr/>
          </p:nvSpPr>
          <p:spPr bwMode="auto">
            <a:xfrm>
              <a:off x="2681968" y="1539649"/>
              <a:ext cx="2815318" cy="731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solidFill>
                    <a:srgbClr val="000000"/>
                  </a:solidFill>
                  <a:latin typeface="微软雅黑" pitchFamily="34" charset="-122"/>
                </a:rPr>
                <a:t>一、团队介绍</a:t>
              </a:r>
              <a:endParaRPr lang="en-US" altLang="zh-CN" sz="3200" b="1" dirty="0">
                <a:solidFill>
                  <a:srgbClr val="000000"/>
                </a:solidFill>
                <a:latin typeface="微软雅黑" pitchFamily="34" charset="-122"/>
              </a:endParaRPr>
            </a:p>
          </p:txBody>
        </p:sp>
        <p:sp>
          <p:nvSpPr>
            <p:cNvPr id="17" name="标题 8">
              <a:extLst>
                <a:ext uri="{FF2B5EF4-FFF2-40B4-BE49-F238E27FC236}">
                  <a16:creationId xmlns:a16="http://schemas.microsoft.com/office/drawing/2014/main" id="{28EC4CAB-BA63-4293-8A40-815EC15B3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968" y="3749329"/>
              <a:ext cx="4082726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solidFill>
                    <a:srgbClr val="F08661"/>
                  </a:solidFill>
                  <a:latin typeface="微软雅黑" pitchFamily="34" charset="-122"/>
                </a:rPr>
                <a:t>三、播放器原理</a:t>
              </a: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1677081" y="1688885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1677081" y="2728743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1677081" y="3768601"/>
              <a:ext cx="569912" cy="566726"/>
            </a:xfrm>
            <a:prstGeom prst="ellipse">
              <a:avLst/>
            </a:prstGeom>
            <a:solidFill>
              <a:srgbClr val="F08661"/>
            </a:solidFill>
            <a:ln w="9525" cap="flat" cmpd="sng" algn="ctr">
              <a:solidFill>
                <a:srgbClr val="F0866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标题 8">
              <a:extLst>
                <a:ext uri="{FF2B5EF4-FFF2-40B4-BE49-F238E27FC236}">
                  <a16:creationId xmlns:a16="http://schemas.microsoft.com/office/drawing/2014/main" id="{28EC4CAB-BA63-4293-8A40-815EC15B3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968" y="4790669"/>
              <a:ext cx="6890400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latin typeface="微软雅黑" pitchFamily="34" charset="-122"/>
                </a:rPr>
                <a:t>四、</a:t>
              </a:r>
              <a:r>
                <a:rPr lang="en-US" altLang="zh-CN" sz="3200" b="1" dirty="0">
                  <a:latin typeface="微软雅黑" pitchFamily="34" charset="-122"/>
                </a:rPr>
                <a:t> Player </a:t>
              </a:r>
              <a:r>
                <a:rPr lang="zh-CN" altLang="en-US" sz="3200" b="1" dirty="0">
                  <a:latin typeface="微软雅黑" pitchFamily="34" charset="-122"/>
                </a:rPr>
                <a:t>架构（</a:t>
              </a:r>
              <a:r>
                <a:rPr lang="en-US" altLang="zh-CN" sz="3200" b="1" dirty="0">
                  <a:latin typeface="微软雅黑" pitchFamily="34" charset="-122"/>
                </a:rPr>
                <a:t>CMMF</a:t>
              </a:r>
              <a:r>
                <a:rPr lang="zh-CN" altLang="en-US" sz="3200" b="1" dirty="0">
                  <a:latin typeface="微软雅黑" pitchFamily="34" charset="-122"/>
                </a:rPr>
                <a:t>）及能力</a:t>
              </a: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1677081" y="4808460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918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2A9A7504-775F-49E9-BD1A-A27F028F2E0C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A4512D1-FCEC-4376-881D-300C4F93FDC0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F6ED347D-0C15-41AD-9FCB-A49CF263B1FD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85C777C2-17ED-41B5-A8B3-453A92ED1AF8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5C9DEF60-9C86-4B70-921F-9871E0B20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播放器原理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模式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sp>
        <p:nvSpPr>
          <p:cNvPr id="30" name="内容占位符 2"/>
          <p:cNvSpPr txBox="1">
            <a:spLocks/>
          </p:cNvSpPr>
          <p:nvPr/>
        </p:nvSpPr>
        <p:spPr>
          <a:xfrm>
            <a:off x="1356504" y="1417118"/>
            <a:ext cx="8915400" cy="439493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b="1"/>
              <a:t>软件架构中的管道和过滤器模式</a:t>
            </a:r>
            <a:endParaRPr lang="en-US" altLang="zh-CN" b="1"/>
          </a:p>
          <a:p>
            <a:pPr marL="0" indent="0">
              <a:buFont typeface="Arial" pitchFamily="34" charset="0"/>
              <a:buNone/>
            </a:pPr>
            <a:endParaRPr lang="en-US" altLang="zh-CN" b="1"/>
          </a:p>
          <a:p>
            <a:pPr marL="0" indent="0">
              <a:buFont typeface="Arial" pitchFamily="34" charset="0"/>
              <a:buNone/>
            </a:pPr>
            <a:endParaRPr lang="en-US" altLang="zh-CN" b="1"/>
          </a:p>
          <a:p>
            <a:pPr marL="0" indent="0">
              <a:buFont typeface="Arial" pitchFamily="34" charset="0"/>
              <a:buNone/>
            </a:pPr>
            <a:endParaRPr lang="en-US" altLang="zh-CN" b="1"/>
          </a:p>
          <a:p>
            <a:pPr marL="0" indent="0">
              <a:buFont typeface="Arial" pitchFamily="34" charset="0"/>
              <a:buNone/>
            </a:pP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4804913" y="1868865"/>
            <a:ext cx="1621766" cy="3554531"/>
            <a:chOff x="4347713" y="2346385"/>
            <a:chExt cx="1621766" cy="3554531"/>
          </a:xfrm>
        </p:grpSpPr>
        <p:sp>
          <p:nvSpPr>
            <p:cNvPr id="32" name="矩形 31"/>
            <p:cNvSpPr/>
            <p:nvPr/>
          </p:nvSpPr>
          <p:spPr>
            <a:xfrm>
              <a:off x="4347713" y="2346385"/>
              <a:ext cx="1621766" cy="62110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数据接收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4347713" y="3364302"/>
              <a:ext cx="1621766" cy="56934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容器解析</a:t>
              </a:r>
              <a:endParaRPr lang="zh-CN" altLang="en-US" dirty="0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4347713" y="4385392"/>
              <a:ext cx="1621766" cy="51758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数据解码</a:t>
              </a: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347713" y="5365628"/>
              <a:ext cx="1621766" cy="535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Raw</a:t>
              </a:r>
              <a:r>
                <a:rPr lang="zh-CN" altLang="en-US" b="1" dirty="0"/>
                <a:t>数据输出</a:t>
              </a:r>
            </a:p>
          </p:txBody>
        </p:sp>
        <p:sp>
          <p:nvSpPr>
            <p:cNvPr id="36" name="下箭头 35"/>
            <p:cNvSpPr/>
            <p:nvPr/>
          </p:nvSpPr>
          <p:spPr>
            <a:xfrm>
              <a:off x="4968815" y="2967487"/>
              <a:ext cx="379562" cy="3968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下箭头 36"/>
            <p:cNvSpPr/>
            <p:nvPr/>
          </p:nvSpPr>
          <p:spPr>
            <a:xfrm>
              <a:off x="4968815" y="3957158"/>
              <a:ext cx="379562" cy="3968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下箭头 37"/>
            <p:cNvSpPr/>
            <p:nvPr/>
          </p:nvSpPr>
          <p:spPr>
            <a:xfrm>
              <a:off x="4977442" y="4938260"/>
              <a:ext cx="379562" cy="3968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16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2A9A7504-775F-49E9-BD1A-A27F028F2E0C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A4512D1-FCEC-4376-881D-300C4F93FDC0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F6ED347D-0C15-41AD-9FCB-A49CF263B1FD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85C777C2-17ED-41B5-A8B3-453A92ED1AF8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5C9DEF60-9C86-4B70-921F-9871E0B20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播放器原理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13" y="1998669"/>
            <a:ext cx="7128678" cy="26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5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6">
            <a:extLst>
              <a:ext uri="{FF2B5EF4-FFF2-40B4-BE49-F238E27FC236}">
                <a16:creationId xmlns:a16="http://schemas.microsoft.com/office/drawing/2014/main" id="{B7264CF6-BB8B-4347-A8C2-BCA61BF9D983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15" name="圆角矩形 7">
              <a:extLst>
                <a:ext uri="{FF2B5EF4-FFF2-40B4-BE49-F238E27FC236}">
                  <a16:creationId xmlns:a16="http://schemas.microsoft.com/office/drawing/2014/main" id="{27CC51E7-24A7-4FB7-B3C0-60CB678593B6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6" name="圆角矩形 8">
              <a:extLst>
                <a:ext uri="{FF2B5EF4-FFF2-40B4-BE49-F238E27FC236}">
                  <a16:creationId xmlns:a16="http://schemas.microsoft.com/office/drawing/2014/main" id="{22725ACF-26DD-47F0-9AB7-389DB30D8DA0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7" name="圆角矩形 9">
              <a:extLst>
                <a:ext uri="{FF2B5EF4-FFF2-40B4-BE49-F238E27FC236}">
                  <a16:creationId xmlns:a16="http://schemas.microsoft.com/office/drawing/2014/main" id="{C8BA0740-4112-46AB-AAFC-04C18687808B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0" name="标题 8">
            <a:extLst>
              <a:ext uri="{FF2B5EF4-FFF2-40B4-BE49-F238E27FC236}">
                <a16:creationId xmlns:a16="http://schemas.microsoft.com/office/drawing/2014/main" id="{16B27DA6-66CE-4DAE-9702-0F1789F55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播放器原理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-</a:t>
            </a:r>
            <a:r>
              <a:rPr lang="en-US" altLang="zh-CN" sz="3200" b="1" dirty="0" err="1">
                <a:solidFill>
                  <a:srgbClr val="F16E40"/>
                </a:solidFill>
                <a:latin typeface="微软雅黑" pitchFamily="34" charset="-122"/>
              </a:rPr>
              <a:t>Dshow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 Filter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94" y="1690959"/>
            <a:ext cx="10982325" cy="2047875"/>
          </a:xfrm>
          <a:prstGeom prst="rect">
            <a:avLst/>
          </a:prstGeom>
        </p:spPr>
      </p:pic>
      <p:cxnSp>
        <p:nvCxnSpPr>
          <p:cNvPr id="22" name="直接连接符 21"/>
          <p:cNvCxnSpPr>
            <a:stCxn id="21" idx="0"/>
          </p:cNvCxnSpPr>
          <p:nvPr/>
        </p:nvCxnSpPr>
        <p:spPr>
          <a:xfrm flipH="1">
            <a:off x="6052456" y="1690959"/>
            <a:ext cx="1" cy="3875860"/>
          </a:xfrm>
          <a:prstGeom prst="line">
            <a:avLst/>
          </a:prstGeom>
          <a:ln w="412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4411566" y="1690959"/>
            <a:ext cx="1" cy="3875860"/>
          </a:xfrm>
          <a:prstGeom prst="line">
            <a:avLst/>
          </a:prstGeom>
          <a:ln w="412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8399120" y="1690959"/>
            <a:ext cx="1" cy="3875860"/>
          </a:xfrm>
          <a:prstGeom prst="line">
            <a:avLst/>
          </a:prstGeom>
          <a:ln w="412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841989" y="4572000"/>
            <a:ext cx="928688" cy="369888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Source</a:t>
            </a:r>
            <a:endParaRPr lang="zh-CN" altLang="en-US" dirty="0"/>
          </a:p>
        </p:txBody>
      </p:sp>
      <p:sp>
        <p:nvSpPr>
          <p:cNvPr id="26" name="TextBox 19"/>
          <p:cNvSpPr txBox="1"/>
          <p:nvPr/>
        </p:nvSpPr>
        <p:spPr>
          <a:xfrm>
            <a:off x="4464834" y="4552758"/>
            <a:ext cx="1640890" cy="36933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/>
              <a:t>Parser/Splitter</a:t>
            </a:r>
            <a:endParaRPr lang="zh-CN" altLang="en-US" dirty="0"/>
          </a:p>
        </p:txBody>
      </p:sp>
      <p:sp>
        <p:nvSpPr>
          <p:cNvPr id="27" name="TextBox 19"/>
          <p:cNvSpPr txBox="1"/>
          <p:nvPr/>
        </p:nvSpPr>
        <p:spPr>
          <a:xfrm>
            <a:off x="6826870" y="4572000"/>
            <a:ext cx="1083133" cy="36933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28" name="TextBox 19"/>
          <p:cNvSpPr txBox="1"/>
          <p:nvPr/>
        </p:nvSpPr>
        <p:spPr>
          <a:xfrm>
            <a:off x="9042682" y="4552758"/>
            <a:ext cx="1450724" cy="36933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/>
              <a:t>Renderer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712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2A9A7504-775F-49E9-BD1A-A27F028F2E0C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A4512D1-FCEC-4376-881D-300C4F93FDC0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F6ED347D-0C15-41AD-9FCB-A49CF263B1FD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85C777C2-17ED-41B5-A8B3-453A92ED1AF8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5C9DEF60-9C86-4B70-921F-9871E0B20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播放器原理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音视频同步机制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422" y="1355724"/>
            <a:ext cx="7463083" cy="44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4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6"/>
          <p:cNvGrpSpPr>
            <a:grpSpLocks/>
          </p:cNvGrpSpPr>
          <p:nvPr/>
        </p:nvGrpSpPr>
        <p:grpSpPr bwMode="auto">
          <a:xfrm>
            <a:off x="452438" y="249238"/>
            <a:ext cx="179387" cy="630237"/>
            <a:chOff x="0" y="0"/>
            <a:chExt cx="180000" cy="630000"/>
          </a:xfrm>
        </p:grpSpPr>
        <p:sp>
          <p:nvSpPr>
            <p:cNvPr id="9" name="圆角矩形 7">
              <a:extLst>
                <a:ext uri="{FF2B5EF4-FFF2-40B4-BE49-F238E27FC236}">
                  <a16:creationId xmlns:a16="http://schemas.microsoft.com/office/drawing/2014/main" id="{82346C79-29DC-4EB0-B2B1-D110A2D6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圆角矩形 8">
              <a:extLst>
                <a:ext uri="{FF2B5EF4-FFF2-40B4-BE49-F238E27FC236}">
                  <a16:creationId xmlns:a16="http://schemas.microsoft.com/office/drawing/2014/main" id="{EABB09F1-1047-4154-94DB-13083945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圆角矩形 9">
              <a:extLst>
                <a:ext uri="{FF2B5EF4-FFF2-40B4-BE49-F238E27FC236}">
                  <a16:creationId xmlns:a16="http://schemas.microsoft.com/office/drawing/2014/main" id="{5E2C7314-BAF1-4843-A2C0-8F05240B4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标题 8"/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dirty="0">
                <a:solidFill>
                  <a:srgbClr val="23303C"/>
                </a:solidFill>
                <a:latin typeface="微软雅黑" pitchFamily="34" charset="-122"/>
              </a:rPr>
              <a:t>主要内容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77081" y="1539649"/>
            <a:ext cx="7865753" cy="3855857"/>
            <a:chOff x="1677081" y="1539649"/>
            <a:chExt cx="7865753" cy="3855857"/>
          </a:xfrm>
        </p:grpSpPr>
        <p:sp>
          <p:nvSpPr>
            <p:cNvPr id="15" name="标题 8"/>
            <p:cNvSpPr txBox="1">
              <a:spLocks noChangeArrowheads="1"/>
            </p:cNvSpPr>
            <p:nvPr/>
          </p:nvSpPr>
          <p:spPr bwMode="auto">
            <a:xfrm>
              <a:off x="2681968" y="2707989"/>
              <a:ext cx="3662848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latin typeface="微软雅黑" pitchFamily="34" charset="-122"/>
                </a:rPr>
                <a:t>二、媒体格式介绍</a:t>
              </a:r>
            </a:p>
          </p:txBody>
        </p:sp>
        <p:sp>
          <p:nvSpPr>
            <p:cNvPr id="16" name="标题 8"/>
            <p:cNvSpPr txBox="1">
              <a:spLocks noChangeArrowheads="1"/>
            </p:cNvSpPr>
            <p:nvPr/>
          </p:nvSpPr>
          <p:spPr bwMode="auto">
            <a:xfrm>
              <a:off x="2681968" y="1539649"/>
              <a:ext cx="2815318" cy="731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solidFill>
                    <a:srgbClr val="000000"/>
                  </a:solidFill>
                  <a:latin typeface="微软雅黑" pitchFamily="34" charset="-122"/>
                </a:rPr>
                <a:t>一、团队介绍</a:t>
              </a:r>
              <a:endParaRPr lang="en-US" altLang="zh-CN" sz="3200" b="1" dirty="0">
                <a:solidFill>
                  <a:srgbClr val="000000"/>
                </a:solidFill>
                <a:latin typeface="微软雅黑" pitchFamily="34" charset="-122"/>
              </a:endParaRPr>
            </a:p>
          </p:txBody>
        </p:sp>
        <p:sp>
          <p:nvSpPr>
            <p:cNvPr id="17" name="标题 8">
              <a:extLst>
                <a:ext uri="{FF2B5EF4-FFF2-40B4-BE49-F238E27FC236}">
                  <a16:creationId xmlns:a16="http://schemas.microsoft.com/office/drawing/2014/main" id="{28EC4CAB-BA63-4293-8A40-815EC15B3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968" y="3749329"/>
              <a:ext cx="4082726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solidFill>
                    <a:srgbClr val="000000"/>
                  </a:solidFill>
                  <a:latin typeface="微软雅黑" pitchFamily="34" charset="-122"/>
                </a:rPr>
                <a:t>三、播放器原理</a:t>
              </a: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1677081" y="1688885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1677081" y="2728743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1677081" y="3768601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标题 8">
              <a:extLst>
                <a:ext uri="{FF2B5EF4-FFF2-40B4-BE49-F238E27FC236}">
                  <a16:creationId xmlns:a16="http://schemas.microsoft.com/office/drawing/2014/main" id="{28EC4CAB-BA63-4293-8A40-815EC15B3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967" y="4790669"/>
              <a:ext cx="6860867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solidFill>
                    <a:srgbClr val="F08661"/>
                  </a:solidFill>
                  <a:latin typeface="微软雅黑" pitchFamily="34" charset="-122"/>
                </a:rPr>
                <a:t>四、</a:t>
              </a:r>
              <a:r>
                <a:rPr lang="en-US" altLang="zh-CN" sz="3200" b="1" dirty="0">
                  <a:solidFill>
                    <a:srgbClr val="F08661"/>
                  </a:solidFill>
                  <a:latin typeface="微软雅黑" pitchFamily="34" charset="-122"/>
                </a:rPr>
                <a:t>Player </a:t>
              </a:r>
              <a:r>
                <a:rPr lang="zh-CN" altLang="en-US" sz="3200" b="1" dirty="0">
                  <a:solidFill>
                    <a:srgbClr val="F08661"/>
                  </a:solidFill>
                  <a:latin typeface="微软雅黑" pitchFamily="34" charset="-122"/>
                </a:rPr>
                <a:t>架构（</a:t>
              </a:r>
              <a:r>
                <a:rPr lang="en-US" altLang="zh-CN" sz="3200" b="1" dirty="0">
                  <a:solidFill>
                    <a:srgbClr val="F08661"/>
                  </a:solidFill>
                  <a:latin typeface="微软雅黑" pitchFamily="34" charset="-122"/>
                </a:rPr>
                <a:t>CMMF</a:t>
              </a:r>
              <a:r>
                <a:rPr lang="zh-CN" altLang="en-US" sz="3200" b="1" dirty="0">
                  <a:solidFill>
                    <a:srgbClr val="F08661"/>
                  </a:solidFill>
                  <a:latin typeface="微软雅黑" pitchFamily="34" charset="-122"/>
                </a:rPr>
                <a:t>）及能力</a:t>
              </a: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1677081" y="4808460"/>
              <a:ext cx="569912" cy="566726"/>
            </a:xfrm>
            <a:prstGeom prst="ellipse">
              <a:avLst/>
            </a:prstGeom>
            <a:solidFill>
              <a:srgbClr val="F08661"/>
            </a:solidFill>
            <a:ln w="9525" cap="flat" cmpd="sng" algn="ctr">
              <a:solidFill>
                <a:srgbClr val="F0866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884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6">
            <a:extLst>
              <a:ext uri="{FF2B5EF4-FFF2-40B4-BE49-F238E27FC236}">
                <a16:creationId xmlns:a16="http://schemas.microsoft.com/office/drawing/2014/main" id="{D427EF50-D2C7-4402-AFF1-C4A78AD5BA72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10" name="圆角矩形 7">
              <a:extLst>
                <a:ext uri="{FF2B5EF4-FFF2-40B4-BE49-F238E27FC236}">
                  <a16:creationId xmlns:a16="http://schemas.microsoft.com/office/drawing/2014/main" id="{8F73B21C-DAE5-40EE-9A31-A6BB222C5E23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8">
              <a:extLst>
                <a:ext uri="{FF2B5EF4-FFF2-40B4-BE49-F238E27FC236}">
                  <a16:creationId xmlns:a16="http://schemas.microsoft.com/office/drawing/2014/main" id="{9C7800CC-0218-48D7-A596-B2F77C9F1664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2" name="圆角矩形 9">
              <a:extLst>
                <a:ext uri="{FF2B5EF4-FFF2-40B4-BE49-F238E27FC236}">
                  <a16:creationId xmlns:a16="http://schemas.microsoft.com/office/drawing/2014/main" id="{688377F4-DD61-4E79-A925-1EE0569646D2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标题 8">
            <a:extLst>
              <a:ext uri="{FF2B5EF4-FFF2-40B4-BE49-F238E27FC236}">
                <a16:creationId xmlns:a16="http://schemas.microsoft.com/office/drawing/2014/main" id="{4C5FF540-79BC-407C-8154-3A98A651A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定义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42" name="标题 6">
            <a:extLst>
              <a:ext uri="{FF2B5EF4-FFF2-40B4-BE49-F238E27FC236}">
                <a16:creationId xmlns:a16="http://schemas.microsoft.com/office/drawing/2014/main" id="{B2C7ED50-BC07-498C-9D95-3F68527989CE}"/>
              </a:ext>
            </a:extLst>
          </p:cNvPr>
          <p:cNvSpPr txBox="1">
            <a:spLocks/>
          </p:cNvSpPr>
          <p:nvPr/>
        </p:nvSpPr>
        <p:spPr bwMode="auto">
          <a:xfrm>
            <a:off x="882650" y="2382838"/>
            <a:ext cx="10512425" cy="9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7F7F7F"/>
                </a:solidFill>
                <a:latin typeface="微软雅黑" panose="020B0503020204020204" pitchFamily="34" charset="-122"/>
              </a:rPr>
              <a:t>CMMF: </a:t>
            </a:r>
            <a:r>
              <a:rPr lang="en-US" altLang="zh-CN" sz="2800" dirty="0" err="1">
                <a:solidFill>
                  <a:srgbClr val="F08661"/>
                </a:solidFill>
                <a:latin typeface="微软雅黑" panose="020B0503020204020204" pitchFamily="34" charset="-122"/>
              </a:rPr>
              <a:t>C</a:t>
            </a:r>
            <a:r>
              <a:rPr lang="en-US" altLang="zh-CN" sz="2800" dirty="0" err="1">
                <a:solidFill>
                  <a:srgbClr val="7F7F7F"/>
                </a:solidFill>
                <a:latin typeface="微软雅黑" panose="020B0503020204020204" pitchFamily="34" charset="-122"/>
              </a:rPr>
              <a:t>loseli</a:t>
            </a:r>
            <a:r>
              <a:rPr lang="en-US" altLang="zh-CN" sz="2800" dirty="0">
                <a:solidFill>
                  <a:srgbClr val="7F7F7F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F08661"/>
                </a:solidFill>
                <a:latin typeface="微软雅黑" panose="020B0503020204020204" pitchFamily="34" charset="-122"/>
              </a:rPr>
              <a:t>M</a:t>
            </a:r>
            <a:r>
              <a:rPr lang="en-US" altLang="zh-CN" sz="2800" dirty="0">
                <a:solidFill>
                  <a:srgbClr val="7F7F7F"/>
                </a:solidFill>
                <a:latin typeface="微软雅黑" panose="020B0503020204020204" pitchFamily="34" charset="-122"/>
              </a:rPr>
              <a:t>ulti-</a:t>
            </a:r>
            <a:r>
              <a:rPr lang="en-US" altLang="zh-CN" sz="2800" dirty="0">
                <a:solidFill>
                  <a:srgbClr val="F08661"/>
                </a:solidFill>
                <a:latin typeface="微软雅黑" panose="020B0503020204020204" pitchFamily="34" charset="-122"/>
              </a:rPr>
              <a:t>M</a:t>
            </a:r>
            <a:r>
              <a:rPr lang="en-US" altLang="zh-CN" sz="2800" dirty="0">
                <a:solidFill>
                  <a:srgbClr val="7F7F7F"/>
                </a:solidFill>
                <a:latin typeface="微软雅黑" panose="020B0503020204020204" pitchFamily="34" charset="-122"/>
              </a:rPr>
              <a:t>edia </a:t>
            </a:r>
            <a:r>
              <a:rPr lang="en-US" altLang="zh-CN" sz="2800" dirty="0">
                <a:solidFill>
                  <a:srgbClr val="F08661"/>
                </a:solidFill>
                <a:latin typeface="微软雅黑" panose="020B0503020204020204" pitchFamily="34" charset="-122"/>
              </a:rPr>
              <a:t>F</a:t>
            </a:r>
            <a:r>
              <a:rPr lang="en-US" altLang="zh-CN" sz="2800" dirty="0">
                <a:solidFill>
                  <a:srgbClr val="7F7F7F"/>
                </a:solidFill>
                <a:latin typeface="微软雅黑" panose="020B0503020204020204" pitchFamily="34" charset="-122"/>
              </a:rPr>
              <a:t>ramework</a:t>
            </a:r>
            <a:endParaRPr lang="zh-CN" altLang="en-US" sz="2800" dirty="0">
              <a:solidFill>
                <a:srgbClr val="7F7F7F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84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068793" y="1409531"/>
            <a:ext cx="9558567" cy="693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sp>
        <p:nvSpPr>
          <p:cNvPr id="12" name="标题 6">
            <a:extLst>
              <a:ext uri="{FF2B5EF4-FFF2-40B4-BE49-F238E27FC236}">
                <a16:creationId xmlns:a16="http://schemas.microsoft.com/office/drawing/2014/main" id="{B2C7ED50-BC07-498C-9D95-3F68527989CE}"/>
              </a:ext>
            </a:extLst>
          </p:cNvPr>
          <p:cNvSpPr txBox="1">
            <a:spLocks/>
          </p:cNvSpPr>
          <p:nvPr/>
        </p:nvSpPr>
        <p:spPr bwMode="auto">
          <a:xfrm>
            <a:off x="1068793" y="1320782"/>
            <a:ext cx="9436647" cy="157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zh-CN" sz="4400" dirty="0">
              <a:latin typeface="等线" panose="02010600030101010101" pitchFamily="2" charset="-122"/>
              <a:ea typeface="PMingLiU"/>
              <a:cs typeface="PMingLiU" charset="-120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1247283" y="276373"/>
            <a:ext cx="10253609" cy="6164494"/>
            <a:chOff x="1247283" y="276373"/>
            <a:chExt cx="10253609" cy="6164494"/>
          </a:xfrm>
        </p:grpSpPr>
        <p:sp>
          <p:nvSpPr>
            <p:cNvPr id="63" name="矩形 62"/>
            <p:cNvSpPr/>
            <p:nvPr/>
          </p:nvSpPr>
          <p:spPr bwMode="auto">
            <a:xfrm>
              <a:off x="1247283" y="276373"/>
              <a:ext cx="10253609" cy="616449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CMMF(</a:t>
              </a:r>
              <a:r>
                <a:rPr kumimoji="0" lang="en-US" altLang="zh-CN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Closeli</a:t>
              </a: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 Multi-Media Framework)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 bwMode="auto">
            <a:xfrm>
              <a:off x="1904829" y="810628"/>
              <a:ext cx="8866598" cy="148975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Application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 bwMode="auto">
            <a:xfrm>
              <a:off x="1904829" y="2649702"/>
              <a:ext cx="2496620" cy="302060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Media Client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 bwMode="auto">
            <a:xfrm>
              <a:off x="5089818" y="2649702"/>
              <a:ext cx="2496620" cy="302060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r>
                <a:rPr lang="en-US" altLang="zh-CN" dirty="0"/>
                <a:t>Media Server</a:t>
              </a:r>
              <a:endParaRPr lang="zh-CN" altLang="en-US" dirty="0"/>
            </a:p>
          </p:txBody>
        </p:sp>
        <p:sp>
          <p:nvSpPr>
            <p:cNvPr id="67" name="圆角矩形 66"/>
            <p:cNvSpPr/>
            <p:nvPr/>
          </p:nvSpPr>
          <p:spPr bwMode="auto">
            <a:xfrm>
              <a:off x="8274807" y="2649702"/>
              <a:ext cx="2496620" cy="302060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Common Library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2156546" y="1293513"/>
              <a:ext cx="996593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dirty="0"/>
                <a:t>直播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2156546" y="1776398"/>
              <a:ext cx="996593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录制</a:t>
              </a: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3584654" y="1293513"/>
              <a:ext cx="996593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点播</a:t>
              </a: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3584654" y="1776398"/>
              <a:ext cx="996593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对讲</a:t>
              </a: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5012762" y="1293514"/>
              <a:ext cx="1083238" cy="30103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推流</a:t>
              </a: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5012762" y="1791812"/>
              <a:ext cx="1099334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视频会议</a:t>
              </a: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6440870" y="1293513"/>
              <a:ext cx="996593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转码</a:t>
              </a: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6440870" y="1776398"/>
              <a:ext cx="996593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转封装</a:t>
              </a: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7868978" y="1293513"/>
              <a:ext cx="1099334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分发</a:t>
              </a: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7868978" y="1776398"/>
              <a:ext cx="1099334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dirty="0"/>
                <a:t>全景拼接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9297086" y="1293513"/>
              <a:ext cx="1248309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dirty="0"/>
                <a:t>定制渲染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 bwMode="auto">
            <a:xfrm>
              <a:off x="9297086" y="1776398"/>
              <a:ext cx="1248309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倍速播放</a:t>
              </a:r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2007570" y="3312385"/>
              <a:ext cx="976046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Source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3153139" y="3312385"/>
              <a:ext cx="1083923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Parser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2022983" y="4180551"/>
              <a:ext cx="976046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Decoder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3153139" y="4185687"/>
              <a:ext cx="1073648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Render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2007570" y="5043579"/>
              <a:ext cx="976046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3A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3163414" y="5043579"/>
              <a:ext cx="1073648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snapshot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6" name="矩形 85"/>
            <p:cNvSpPr/>
            <p:nvPr/>
          </p:nvSpPr>
          <p:spPr bwMode="auto">
            <a:xfrm>
              <a:off x="5177149" y="3312385"/>
              <a:ext cx="1122452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HLS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479398" y="3312385"/>
              <a:ext cx="958065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RTSP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5189991" y="4170275"/>
              <a:ext cx="1122452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GBDGW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6493525" y="4175413"/>
              <a:ext cx="958065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ONVIF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5215676" y="5043579"/>
              <a:ext cx="1122452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</a:rPr>
                <a:t>CloseliRTC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6547464" y="5023030"/>
              <a:ext cx="958065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SDGW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2" name="矩形 91"/>
            <p:cNvSpPr/>
            <p:nvPr/>
          </p:nvSpPr>
          <p:spPr bwMode="auto">
            <a:xfrm>
              <a:off x="8367276" y="3312385"/>
              <a:ext cx="1083923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raw2mp4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3" name="矩形 92"/>
            <p:cNvSpPr/>
            <p:nvPr/>
          </p:nvSpPr>
          <p:spPr bwMode="auto">
            <a:xfrm>
              <a:off x="9538528" y="3312385"/>
              <a:ext cx="1145570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Heavc2jpg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4" name="矩形 93"/>
            <p:cNvSpPr/>
            <p:nvPr/>
          </p:nvSpPr>
          <p:spPr bwMode="auto">
            <a:xfrm>
              <a:off x="8367276" y="3815818"/>
              <a:ext cx="1083922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platform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5" name="矩形 94"/>
            <p:cNvSpPr/>
            <p:nvPr/>
          </p:nvSpPr>
          <p:spPr bwMode="auto">
            <a:xfrm>
              <a:off x="9538528" y="3815818"/>
              <a:ext cx="1145569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common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6" name="矩形 95"/>
            <p:cNvSpPr/>
            <p:nvPr/>
          </p:nvSpPr>
          <p:spPr bwMode="auto">
            <a:xfrm>
              <a:off x="8367276" y="4293566"/>
              <a:ext cx="1083922" cy="54453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Stream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Convert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9538528" y="4293566"/>
              <a:ext cx="1145569" cy="54453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Stream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transcode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8367275" y="5023031"/>
              <a:ext cx="1083923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P2P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9" name="矩形 98"/>
            <p:cNvSpPr/>
            <p:nvPr/>
          </p:nvSpPr>
          <p:spPr bwMode="auto">
            <a:xfrm>
              <a:off x="9538527" y="5043579"/>
              <a:ext cx="1145570" cy="308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 dirty="0"/>
                <a:t>OpenGL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1904829" y="5937428"/>
              <a:ext cx="8866598" cy="39555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dirty="0"/>
                <a:t>          </a:t>
              </a: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Android</a:t>
              </a:r>
              <a:r>
                <a:rPr kumimoji="0" lang="en-US" altLang="zh-CN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                </a:t>
              </a: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iOS</a:t>
              </a:r>
              <a:r>
                <a:rPr lang="en-US" altLang="zh-CN" dirty="0"/>
                <a:t>                </a:t>
              </a: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Windows</a:t>
              </a:r>
              <a:r>
                <a:rPr lang="en-US" altLang="zh-CN" dirty="0"/>
                <a:t>                </a:t>
              </a: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Web</a:t>
              </a:r>
              <a:r>
                <a:rPr lang="en-US" altLang="zh-CN" dirty="0"/>
                <a:t>                </a:t>
              </a: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微软雅黑" panose="020B0503020204020204" pitchFamily="34" charset="-122"/>
                </a:rPr>
                <a:t>Cloud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091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8"/>
          <p:cNvSpPr txBox="1"/>
          <p:nvPr/>
        </p:nvSpPr>
        <p:spPr>
          <a:xfrm>
            <a:off x="1986514" y="1589243"/>
            <a:ext cx="9061450" cy="25368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90000"/>
              </a:lnSpc>
              <a:defRPr/>
            </a:pPr>
            <a:r>
              <a:rPr lang="en-US" altLang="zh-CN" sz="48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Player</a:t>
            </a:r>
            <a:r>
              <a:rPr lang="zh-CN" altLang="en-US" sz="48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播放器介绍</a:t>
            </a:r>
            <a:r>
              <a:rPr lang="en-US" altLang="zh-CN" sz="48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       </a:t>
            </a:r>
            <a:r>
              <a:rPr lang="en-US" altLang="zh-CN" sz="44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                                          </a:t>
            </a:r>
            <a:r>
              <a:rPr lang="en-US" altLang="zh-CN" sz="2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IMT-Mobile</a:t>
            </a:r>
            <a:endParaRPr lang="zh-CN" altLang="en-US" sz="200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6">
            <a:extLst>
              <a:ext uri="{FF2B5EF4-FFF2-40B4-BE49-F238E27FC236}">
                <a16:creationId xmlns:a16="http://schemas.microsoft.com/office/drawing/2014/main" id="{D427EF50-D2C7-4402-AFF1-C4A78AD5BA72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10" name="圆角矩形 7">
              <a:extLst>
                <a:ext uri="{FF2B5EF4-FFF2-40B4-BE49-F238E27FC236}">
                  <a16:creationId xmlns:a16="http://schemas.microsoft.com/office/drawing/2014/main" id="{8F73B21C-DAE5-40EE-9A31-A6BB222C5E23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8">
              <a:extLst>
                <a:ext uri="{FF2B5EF4-FFF2-40B4-BE49-F238E27FC236}">
                  <a16:creationId xmlns:a16="http://schemas.microsoft.com/office/drawing/2014/main" id="{9C7800CC-0218-48D7-A596-B2F77C9F1664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2" name="圆角矩形 9">
              <a:extLst>
                <a:ext uri="{FF2B5EF4-FFF2-40B4-BE49-F238E27FC236}">
                  <a16:creationId xmlns:a16="http://schemas.microsoft.com/office/drawing/2014/main" id="{688377F4-DD61-4E79-A925-1EE0569646D2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标题 8">
            <a:extLst>
              <a:ext uri="{FF2B5EF4-FFF2-40B4-BE49-F238E27FC236}">
                <a16:creationId xmlns:a16="http://schemas.microsoft.com/office/drawing/2014/main" id="{4C5FF540-79BC-407C-8154-3A98A651A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CMMF-Player SDK-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分层设计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35" y="882333"/>
            <a:ext cx="7383026" cy="56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03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6">
            <a:extLst>
              <a:ext uri="{FF2B5EF4-FFF2-40B4-BE49-F238E27FC236}">
                <a16:creationId xmlns:a16="http://schemas.microsoft.com/office/drawing/2014/main" id="{D427EF50-D2C7-4402-AFF1-C4A78AD5BA72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10" name="圆角矩形 7">
              <a:extLst>
                <a:ext uri="{FF2B5EF4-FFF2-40B4-BE49-F238E27FC236}">
                  <a16:creationId xmlns:a16="http://schemas.microsoft.com/office/drawing/2014/main" id="{8F73B21C-DAE5-40EE-9A31-A6BB222C5E23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8">
              <a:extLst>
                <a:ext uri="{FF2B5EF4-FFF2-40B4-BE49-F238E27FC236}">
                  <a16:creationId xmlns:a16="http://schemas.microsoft.com/office/drawing/2014/main" id="{9C7800CC-0218-48D7-A596-B2F77C9F1664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2" name="圆角矩形 9">
              <a:extLst>
                <a:ext uri="{FF2B5EF4-FFF2-40B4-BE49-F238E27FC236}">
                  <a16:creationId xmlns:a16="http://schemas.microsoft.com/office/drawing/2014/main" id="{688377F4-DD61-4E79-A925-1EE0569646D2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标题 8">
            <a:extLst>
              <a:ext uri="{FF2B5EF4-FFF2-40B4-BE49-F238E27FC236}">
                <a16:creationId xmlns:a16="http://schemas.microsoft.com/office/drawing/2014/main" id="{4C5FF540-79BC-407C-8154-3A98A651A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CMMF-Player SDK-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模块化设计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325" y="973772"/>
            <a:ext cx="7559737" cy="55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84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6">
            <a:extLst>
              <a:ext uri="{FF2B5EF4-FFF2-40B4-BE49-F238E27FC236}">
                <a16:creationId xmlns:a16="http://schemas.microsoft.com/office/drawing/2014/main" id="{D427EF50-D2C7-4402-AFF1-C4A78AD5BA72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10" name="圆角矩形 7">
              <a:extLst>
                <a:ext uri="{FF2B5EF4-FFF2-40B4-BE49-F238E27FC236}">
                  <a16:creationId xmlns:a16="http://schemas.microsoft.com/office/drawing/2014/main" id="{8F73B21C-DAE5-40EE-9A31-A6BB222C5E23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8">
              <a:extLst>
                <a:ext uri="{FF2B5EF4-FFF2-40B4-BE49-F238E27FC236}">
                  <a16:creationId xmlns:a16="http://schemas.microsoft.com/office/drawing/2014/main" id="{9C7800CC-0218-48D7-A596-B2F77C9F1664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2" name="圆角矩形 9">
              <a:extLst>
                <a:ext uri="{FF2B5EF4-FFF2-40B4-BE49-F238E27FC236}">
                  <a16:creationId xmlns:a16="http://schemas.microsoft.com/office/drawing/2014/main" id="{688377F4-DD61-4E79-A925-1EE0569646D2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标题 8">
            <a:extLst>
              <a:ext uri="{FF2B5EF4-FFF2-40B4-BE49-F238E27FC236}">
                <a16:creationId xmlns:a16="http://schemas.microsoft.com/office/drawing/2014/main" id="{4C5FF540-79BC-407C-8154-3A98A651A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CMMF-Player SDK 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架构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20618" y="1394568"/>
            <a:ext cx="8161302" cy="4701432"/>
            <a:chOff x="2493243" y="2384481"/>
            <a:chExt cx="6286500" cy="3240088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2493243" y="2384481"/>
              <a:ext cx="6286500" cy="3240088"/>
            </a:xfrm>
            <a:prstGeom prst="rect">
              <a:avLst/>
            </a:prstGeom>
            <a:gradFill>
              <a:gsLst>
                <a:gs pos="0">
                  <a:schemeClr val="bg2"/>
                </a:gs>
                <a:gs pos="80000">
                  <a:srgbClr val="4F81BD"/>
                </a:gs>
                <a:gs pos="100000">
                  <a:srgbClr val="95B3D7"/>
                </a:gs>
              </a:gsLst>
              <a:lin ang="3000000" scaled="0"/>
            </a:gradFill>
            <a:ln w="12700">
              <a:solidFill>
                <a:srgbClr val="4F81BD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43F60">
                  <a:alpha val="50000"/>
                </a:srgbClr>
              </a:outerShdw>
            </a:effec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2636118" y="3046469"/>
              <a:ext cx="2500313" cy="792162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Display Adapter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2636118" y="2621019"/>
              <a:ext cx="2500313" cy="360362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 algn="ctr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Video Play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(</a:t>
              </a: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MV2Player</a:t>
              </a:r>
              <a:r>
                <a:rPr lang="en-US" altLang="zh-CN" sz="1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)</a:t>
              </a:r>
              <a:endParaRPr lang="zh-CN" altLang="zh-CN" sz="16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5347568" y="2578156"/>
              <a:ext cx="360363" cy="1260475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 algn="ctr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 vert="eaVert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Time Manager</a:t>
              </a:r>
              <a:endParaRPr lang="zh-CN" altLang="zh-CN" sz="14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5919068" y="2578156"/>
              <a:ext cx="360363" cy="1260475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 algn="ctr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 vert="eaVert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A/V Sync</a:t>
              </a:r>
              <a:endParaRPr lang="zh-CN" altLang="zh-CN" sz="14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6484218" y="2621019"/>
              <a:ext cx="1152525" cy="360362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Audio Play</a:t>
              </a:r>
              <a:endParaRPr lang="zh-CN" altLang="zh-CN" sz="14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6484218" y="3081394"/>
              <a:ext cx="1152525" cy="828675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 algn="ctr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Audio Adapter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1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4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2626593" y="3978331"/>
              <a:ext cx="5040313" cy="360363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 anchor="ctr" anchorCtr="0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MediaStream</a:t>
              </a:r>
              <a:endParaRPr lang="zh-CN" altLang="zh-CN" sz="14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4422056" y="4475219"/>
              <a:ext cx="1524000" cy="792162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 err="1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SourceParser</a:t>
              </a:r>
              <a:endParaRPr lang="en-US" altLang="zh-CN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2636118" y="4475219"/>
              <a:ext cx="1524000" cy="792162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AudioDecoder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1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4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6136556" y="4475219"/>
              <a:ext cx="1524000" cy="792162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VideoReader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4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7779618" y="2552756"/>
              <a:ext cx="431800" cy="2700338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 vert="eaVert"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Plugin Manager</a:t>
              </a: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2932187" y="3221888"/>
              <a:ext cx="1061244" cy="452968"/>
            </a:xfrm>
            <a:prstGeom prst="rect">
              <a:avLst/>
            </a:prstGeom>
            <a:gradFill rotWithShape="0">
              <a:gsLst>
                <a:gs pos="0">
                  <a:srgbClr val="D99594"/>
                </a:gs>
                <a:gs pos="50000">
                  <a:srgbClr val="C0504D"/>
                </a:gs>
                <a:gs pos="100000">
                  <a:srgbClr val="D99594"/>
                </a:gs>
              </a:gsLst>
              <a:lin ang="5400000" scaled="1"/>
            </a:gradFill>
            <a:ln w="12700" algn="ctr">
              <a:solidFill>
                <a:srgbClr val="C0504D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622423"/>
              </a:outerShdw>
            </a:effec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Video Render</a:t>
              </a: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0" name="Rectangle 11" descr="PP"/>
            <p:cNvSpPr>
              <a:spLocks noChangeArrowheads="1"/>
            </p:cNvSpPr>
            <p:nvPr/>
          </p:nvSpPr>
          <p:spPr bwMode="auto">
            <a:xfrm>
              <a:off x="4346883" y="3243056"/>
              <a:ext cx="381000" cy="431800"/>
            </a:xfrm>
            <a:prstGeom prst="rect">
              <a:avLst/>
            </a:prstGeom>
            <a:gradFill rotWithShape="0">
              <a:gsLst>
                <a:gs pos="0">
                  <a:srgbClr val="B2A1C7"/>
                </a:gs>
                <a:gs pos="50000">
                  <a:srgbClr val="8064A2"/>
                </a:gs>
                <a:gs pos="100000">
                  <a:srgbClr val="B2A1C7"/>
                </a:gs>
              </a:gsLst>
              <a:lin ang="5400000" scaled="1"/>
            </a:gradFill>
            <a:ln w="12700" algn="ctr">
              <a:solidFill>
                <a:srgbClr val="8064A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/>
              </a:outerShdw>
            </a:effec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PP</a:t>
              </a:r>
              <a:endParaRPr lang="zh-CN" altLang="zh-CN" sz="14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" name="Rectangle 16"/>
            <p:cNvSpPr>
              <a:spLocks noChangeArrowheads="1"/>
            </p:cNvSpPr>
            <p:nvPr/>
          </p:nvSpPr>
          <p:spPr bwMode="auto">
            <a:xfrm>
              <a:off x="6561445" y="3335394"/>
              <a:ext cx="432361" cy="431800"/>
            </a:xfrm>
            <a:prstGeom prst="rect">
              <a:avLst/>
            </a:prstGeom>
            <a:gradFill rotWithShape="0">
              <a:gsLst>
                <a:gs pos="0">
                  <a:srgbClr val="D99594"/>
                </a:gs>
                <a:gs pos="50000">
                  <a:srgbClr val="C0504D"/>
                </a:gs>
                <a:gs pos="100000">
                  <a:srgbClr val="D99594"/>
                </a:gs>
              </a:gsLst>
              <a:lin ang="5400000" scaled="1"/>
            </a:gradFill>
            <a:ln w="12700" algn="ctr">
              <a:solidFill>
                <a:srgbClr val="C0504D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622423"/>
              </a:outerShdw>
            </a:effec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Audio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Render</a:t>
              </a: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2" name="Rectangle 17"/>
            <p:cNvSpPr>
              <a:spLocks noChangeArrowheads="1"/>
            </p:cNvSpPr>
            <p:nvPr/>
          </p:nvSpPr>
          <p:spPr bwMode="auto">
            <a:xfrm>
              <a:off x="7096993" y="3335394"/>
              <a:ext cx="468313" cy="431800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 algn="ctr">
              <a:solidFill>
                <a:srgbClr val="4BACC6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/>
              </a:outerShdw>
            </a:effec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Audio Process</a:t>
              </a:r>
              <a:endParaRPr lang="zh-CN" altLang="zh-CN" sz="14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2778993" y="4692706"/>
              <a:ext cx="1214438" cy="431800"/>
            </a:xfrm>
            <a:prstGeom prst="rect">
              <a:avLst/>
            </a:prstGeom>
            <a:gradFill rotWithShape="0">
              <a:gsLst>
                <a:gs pos="0">
                  <a:srgbClr val="B2A1C7"/>
                </a:gs>
                <a:gs pos="50000">
                  <a:srgbClr val="8064A2"/>
                </a:gs>
                <a:gs pos="100000">
                  <a:srgbClr val="B2A1C7"/>
                </a:gs>
              </a:gsLst>
              <a:lin ang="5400000" scaled="1"/>
            </a:gradFill>
            <a:ln w="12700" algn="ctr">
              <a:solidFill>
                <a:srgbClr val="8064A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/>
              </a:outerShdw>
            </a:effectLst>
          </p:spPr>
          <p:txBody>
            <a:bodyPr lIns="0" tIns="0" rIns="0" bIns="0" anchor="ctr" anchorCtr="0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SW Dec</a:t>
              </a: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5" name="Rectangle 24"/>
            <p:cNvSpPr>
              <a:spLocks noChangeArrowheads="1"/>
            </p:cNvSpPr>
            <p:nvPr/>
          </p:nvSpPr>
          <p:spPr bwMode="auto">
            <a:xfrm>
              <a:off x="4467584" y="4692706"/>
              <a:ext cx="501490" cy="431800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 algn="ctr">
              <a:solidFill>
                <a:srgbClr val="4BACC6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/>
              </a:outerShdw>
            </a:effectLst>
          </p:spPr>
          <p:txBody>
            <a:bodyPr lIns="0" tIns="0" rIns="0" bIns="0" anchor="ctr" anchorCtr="0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Protocol</a:t>
              </a: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Rectangle 25"/>
            <p:cNvSpPr>
              <a:spLocks noChangeArrowheads="1"/>
            </p:cNvSpPr>
            <p:nvPr/>
          </p:nvSpPr>
          <p:spPr bwMode="auto">
            <a:xfrm>
              <a:off x="5032686" y="4692706"/>
              <a:ext cx="381000" cy="431800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 algn="ctr">
              <a:solidFill>
                <a:srgbClr val="4BACC6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/>
              </a:outerShdw>
            </a:effec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I/O</a:t>
              </a: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7" name="Rectangle 26"/>
            <p:cNvSpPr>
              <a:spLocks noChangeArrowheads="1"/>
            </p:cNvSpPr>
            <p:nvPr/>
          </p:nvSpPr>
          <p:spPr bwMode="auto">
            <a:xfrm>
              <a:off x="5477966" y="4692706"/>
              <a:ext cx="425450" cy="431800"/>
            </a:xfrm>
            <a:prstGeom prst="rect">
              <a:avLst/>
            </a:prstGeom>
            <a:gradFill rotWithShape="0">
              <a:gsLst>
                <a:gs pos="0">
                  <a:srgbClr val="B2A1C7"/>
                </a:gs>
                <a:gs pos="50000">
                  <a:srgbClr val="8064A2"/>
                </a:gs>
                <a:gs pos="100000">
                  <a:srgbClr val="B2A1C7"/>
                </a:gs>
              </a:gsLst>
              <a:lin ang="5400000" scaled="1"/>
            </a:gradFill>
            <a:ln w="12700" algn="ctr">
              <a:solidFill>
                <a:srgbClr val="8064A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/>
              </a:outerShdw>
            </a:effec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Parser</a:t>
              </a: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8" name="Rectangle 23"/>
            <p:cNvSpPr>
              <a:spLocks noChangeArrowheads="1"/>
            </p:cNvSpPr>
            <p:nvPr/>
          </p:nvSpPr>
          <p:spPr bwMode="auto">
            <a:xfrm>
              <a:off x="6422306" y="4692706"/>
              <a:ext cx="381000" cy="431800"/>
            </a:xfrm>
            <a:prstGeom prst="rect">
              <a:avLst/>
            </a:prstGeom>
            <a:gradFill rotWithShape="0">
              <a:gsLst>
                <a:gs pos="0">
                  <a:srgbClr val="D99594"/>
                </a:gs>
                <a:gs pos="50000">
                  <a:srgbClr val="C0504D"/>
                </a:gs>
                <a:gs pos="100000">
                  <a:srgbClr val="D99594"/>
                </a:gs>
              </a:gsLst>
              <a:lin ang="5400000" scaled="1"/>
            </a:gradFill>
            <a:ln w="12700">
              <a:solidFill>
                <a:srgbClr val="C0504D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622423"/>
              </a:outerShdw>
            </a:effectLst>
          </p:spPr>
          <p:txBody>
            <a:bodyPr lIns="0" tIns="0" rIns="0" bIns="0" anchor="ctr" anchorCtr="0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HW Dec</a:t>
              </a: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6993806" y="4692706"/>
              <a:ext cx="381000" cy="431800"/>
            </a:xfrm>
            <a:prstGeom prst="rect">
              <a:avLst/>
            </a:prstGeom>
            <a:gradFill rotWithShape="0">
              <a:gsLst>
                <a:gs pos="0">
                  <a:srgbClr val="B2A1C7"/>
                </a:gs>
                <a:gs pos="50000">
                  <a:srgbClr val="8064A2"/>
                </a:gs>
                <a:gs pos="100000">
                  <a:srgbClr val="B2A1C7"/>
                </a:gs>
              </a:gsLst>
              <a:lin ang="5400000" scaled="1"/>
            </a:gradFill>
            <a:ln w="12700">
              <a:solidFill>
                <a:srgbClr val="8064A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/>
              </a:outerShdw>
            </a:effectLst>
          </p:spPr>
          <p:txBody>
            <a:bodyPr lIns="0" tIns="0" rIns="0" bIns="0" anchor="ctr" anchorCtr="0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SW Dec</a:t>
              </a: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8279681" y="2552756"/>
              <a:ext cx="431800" cy="2700338"/>
            </a:xfrm>
            <a:prstGeom prst="rect">
              <a:avLst/>
            </a:prstGeom>
            <a:gradFill rotWithShape="0">
              <a:gsLst>
                <a:gs pos="0">
                  <a:srgbClr val="92CDDC"/>
                </a:gs>
                <a:gs pos="50000">
                  <a:srgbClr val="4BACC6"/>
                </a:gs>
                <a:gs pos="100000">
                  <a:srgbClr val="92CDDC"/>
                </a:gs>
              </a:gsLst>
              <a:lin ang="5400000" scaled="1"/>
            </a:gradFill>
            <a:ln w="12700">
              <a:solidFill>
                <a:srgbClr val="4BACC6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205867">
                  <a:alpha val="50000"/>
                </a:srgbClr>
              </a:outerShdw>
            </a:effectLst>
          </p:spPr>
          <p:txBody>
            <a:bodyPr vert="eaVert" lIns="0" tIns="0" rIns="0" bIns="0"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Common Utility</a:t>
              </a:r>
              <a:endParaRPr lang="zh-CN" altLang="zh-CN" sz="1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688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CMMF-Player SDK-AV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同步实现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1164" y="857233"/>
            <a:ext cx="9454196" cy="566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3960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6">
            <a:extLst>
              <a:ext uri="{FF2B5EF4-FFF2-40B4-BE49-F238E27FC236}">
                <a16:creationId xmlns:a16="http://schemas.microsoft.com/office/drawing/2014/main" id="{D427EF50-D2C7-4402-AFF1-C4A78AD5BA72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10" name="圆角矩形 7">
              <a:extLst>
                <a:ext uri="{FF2B5EF4-FFF2-40B4-BE49-F238E27FC236}">
                  <a16:creationId xmlns:a16="http://schemas.microsoft.com/office/drawing/2014/main" id="{8F73B21C-DAE5-40EE-9A31-A6BB222C5E23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8">
              <a:extLst>
                <a:ext uri="{FF2B5EF4-FFF2-40B4-BE49-F238E27FC236}">
                  <a16:creationId xmlns:a16="http://schemas.microsoft.com/office/drawing/2014/main" id="{9C7800CC-0218-48D7-A596-B2F77C9F1664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2" name="圆角矩形 9">
              <a:extLst>
                <a:ext uri="{FF2B5EF4-FFF2-40B4-BE49-F238E27FC236}">
                  <a16:creationId xmlns:a16="http://schemas.microsoft.com/office/drawing/2014/main" id="{688377F4-DD61-4E79-A925-1EE0569646D2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标题 8">
            <a:extLst>
              <a:ext uri="{FF2B5EF4-FFF2-40B4-BE49-F238E27FC236}">
                <a16:creationId xmlns:a16="http://schemas.microsoft.com/office/drawing/2014/main" id="{4C5FF540-79BC-407C-8154-3A98A651A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CMMF-Player SDK 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状态转换图 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82" y="882332"/>
            <a:ext cx="5909418" cy="557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11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4" y="276225"/>
            <a:ext cx="8716645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CMMF-Player SDK 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与其他模块的关系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068793" y="1409531"/>
            <a:ext cx="9558567" cy="693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dirty="0"/>
              <a:t>被</a:t>
            </a:r>
            <a:r>
              <a:rPr lang="en-US" altLang="zh-CN" dirty="0"/>
              <a:t>APPSDK</a:t>
            </a:r>
            <a:r>
              <a:rPr lang="zh-CN" altLang="en-US" dirty="0"/>
              <a:t>集成</a:t>
            </a:r>
            <a:r>
              <a:rPr lang="zh-CN" altLang="zh-CN" dirty="0"/>
              <a:t>，从</a:t>
            </a:r>
            <a:r>
              <a:rPr lang="en-US" altLang="zh-CN" dirty="0" err="1"/>
              <a:t>Tcpbuffer</a:t>
            </a:r>
            <a:r>
              <a:rPr lang="zh-CN" altLang="zh-CN" dirty="0"/>
              <a:t>读取数据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3474720" y="2407920"/>
            <a:ext cx="5151120" cy="28854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rPr>
              <a:t>APPSDK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947920" y="2651760"/>
            <a:ext cx="2804160" cy="9245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rPr>
              <a:t>TcpBuffer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947920" y="4064000"/>
            <a:ext cx="2804160" cy="9245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rPr>
              <a:t>Player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586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CMMF-Player SDK 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能力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068793" y="1409531"/>
            <a:ext cx="10515600" cy="46566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Relay </a:t>
            </a:r>
            <a:r>
              <a:rPr lang="zh-CN" altLang="en-US" dirty="0"/>
              <a:t>直播与</a:t>
            </a:r>
            <a:r>
              <a:rPr lang="en-US" altLang="zh-CN" dirty="0"/>
              <a:t>SD</a:t>
            </a:r>
            <a:r>
              <a:rPr lang="zh-CN" altLang="en-US" dirty="0"/>
              <a:t>卡回放</a:t>
            </a:r>
            <a:r>
              <a:rPr lang="en-US" altLang="zh-CN" dirty="0"/>
              <a:t>	</a:t>
            </a:r>
          </a:p>
          <a:p>
            <a:pPr marL="0" indent="0">
              <a:buFont typeface="Arial" pitchFamily="34" charset="0"/>
              <a:buNone/>
            </a:pPr>
            <a:endParaRPr lang="en-US" altLang="zh-CN" dirty="0"/>
          </a:p>
          <a:p>
            <a:r>
              <a:rPr lang="en-US" altLang="zh-CN" dirty="0"/>
              <a:t>P2P</a:t>
            </a:r>
            <a:r>
              <a:rPr lang="zh-CN" altLang="en-US" dirty="0"/>
              <a:t>直播与</a:t>
            </a:r>
            <a:r>
              <a:rPr lang="en-US" altLang="zh-CN" dirty="0"/>
              <a:t>SD</a:t>
            </a:r>
            <a:r>
              <a:rPr lang="zh-CN" altLang="en-US" dirty="0"/>
              <a:t>卡回放</a:t>
            </a:r>
            <a:endParaRPr lang="en-US" altLang="zh-CN" dirty="0"/>
          </a:p>
          <a:p>
            <a:pPr marL="0" indent="0">
              <a:buFont typeface="Arial" pitchFamily="34" charset="0"/>
              <a:buNone/>
            </a:pPr>
            <a:r>
              <a:rPr lang="en-US" altLang="zh-CN" dirty="0"/>
              <a:t>	</a:t>
            </a:r>
          </a:p>
          <a:p>
            <a:r>
              <a:rPr lang="en-US" altLang="zh-CN" dirty="0" err="1"/>
              <a:t>FullRelay</a:t>
            </a:r>
            <a:r>
              <a:rPr lang="zh-CN" altLang="en-US" dirty="0"/>
              <a:t>回放 </a:t>
            </a:r>
            <a:r>
              <a:rPr lang="en-US" altLang="zh-CN" dirty="0"/>
              <a:t>( </a:t>
            </a:r>
            <a:r>
              <a:rPr lang="zh-CN" altLang="en-US" dirty="0"/>
              <a:t>普通回放</a:t>
            </a:r>
            <a:r>
              <a:rPr lang="en-US" altLang="zh-CN" dirty="0"/>
              <a:t>/</a:t>
            </a:r>
            <a:r>
              <a:rPr lang="zh-CN" altLang="en-US" dirty="0"/>
              <a:t>高倍速</a:t>
            </a:r>
            <a:r>
              <a:rPr lang="en-US" altLang="zh-CN" dirty="0"/>
              <a:t>/</a:t>
            </a:r>
            <a:r>
              <a:rPr lang="zh-CN" altLang="en-US" dirty="0"/>
              <a:t>时光缩影</a:t>
            </a:r>
            <a:r>
              <a:rPr lang="en-US" altLang="zh-CN" dirty="0"/>
              <a:t>)	</a:t>
            </a:r>
          </a:p>
          <a:p>
            <a:endParaRPr lang="en-US" altLang="zh-CN" dirty="0"/>
          </a:p>
          <a:p>
            <a:r>
              <a:rPr lang="en-US" altLang="zh-CN" dirty="0"/>
              <a:t>Clips </a:t>
            </a:r>
            <a:r>
              <a:rPr lang="zh-CN" altLang="en-US" dirty="0"/>
              <a:t>播放</a:t>
            </a:r>
          </a:p>
        </p:txBody>
      </p:sp>
    </p:spTree>
    <p:extLst>
      <p:ext uri="{BB962C8B-B14F-4D97-AF65-F5344CB8AC3E}">
        <p14:creationId xmlns:p14="http://schemas.microsoft.com/office/powerpoint/2010/main" val="942934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CMMF-Player SDK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应用场景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068793" y="1409531"/>
            <a:ext cx="10515600" cy="465663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Fullrelay</a:t>
            </a:r>
            <a:r>
              <a:rPr lang="en-US" altLang="zh-CN" dirty="0"/>
              <a:t> live preview &amp; </a:t>
            </a:r>
            <a:r>
              <a:rPr lang="en-US" altLang="zh-CN" dirty="0" err="1"/>
              <a:t>sdcard</a:t>
            </a:r>
            <a:r>
              <a:rPr lang="en-US" altLang="zh-CN" dirty="0"/>
              <a:t> playback</a:t>
            </a:r>
            <a:r>
              <a:rPr lang="zh-CN" altLang="en-US" dirty="0"/>
              <a:t>协议头：</a:t>
            </a:r>
            <a:endParaRPr lang="en-US" altLang="zh-CN" dirty="0"/>
          </a:p>
          <a:p>
            <a:pPr marL="0" indent="0">
              <a:buFont typeface="Arial" pitchFamily="34" charset="0"/>
              <a:buNone/>
            </a:pPr>
            <a:r>
              <a:rPr lang="en-US" altLang="zh-CN" dirty="0"/>
              <a:t>	tcpliveview://</a:t>
            </a:r>
          </a:p>
          <a:p>
            <a:r>
              <a:rPr lang="en-US" altLang="zh-CN" dirty="0" err="1"/>
              <a:t>Fullrelay</a:t>
            </a:r>
            <a:r>
              <a:rPr lang="en-US" altLang="zh-CN" dirty="0"/>
              <a:t> timeline &amp; events playback</a:t>
            </a:r>
            <a:r>
              <a:rPr lang="zh-CN" altLang="en-US" dirty="0"/>
              <a:t>协议头：</a:t>
            </a:r>
            <a:endParaRPr lang="en-US" altLang="zh-CN" dirty="0"/>
          </a:p>
          <a:p>
            <a:pPr marL="0" indent="0">
              <a:buFont typeface="Arial" pitchFamily="34" charset="0"/>
              <a:buNone/>
            </a:pPr>
            <a:r>
              <a:rPr lang="en-US" altLang="zh-CN" dirty="0"/>
              <a:t>	 ipcamera://http(s)://</a:t>
            </a:r>
          </a:p>
          <a:p>
            <a:r>
              <a:rPr lang="en-US" altLang="zh-CN" dirty="0"/>
              <a:t>P2p live </a:t>
            </a:r>
            <a:r>
              <a:rPr lang="en-US" altLang="zh-CN" dirty="0" err="1"/>
              <a:t>prview</a:t>
            </a:r>
            <a:r>
              <a:rPr lang="en-US" altLang="zh-CN" dirty="0"/>
              <a:t>&amp; </a:t>
            </a:r>
            <a:r>
              <a:rPr lang="en-US" altLang="zh-CN" dirty="0" err="1"/>
              <a:t>sdcard</a:t>
            </a:r>
            <a:r>
              <a:rPr lang="en-US" altLang="zh-CN" dirty="0"/>
              <a:t> playback </a:t>
            </a:r>
            <a:r>
              <a:rPr lang="zh-CN" altLang="en-US" dirty="0"/>
              <a:t>协议头</a:t>
            </a:r>
            <a:r>
              <a:rPr lang="en-US" altLang="zh-CN" dirty="0"/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en-US" altLang="zh-CN" dirty="0"/>
              <a:t>	rtpliveview://</a:t>
            </a:r>
          </a:p>
          <a:p>
            <a:r>
              <a:rPr lang="zh-CN" altLang="en-US" dirty="0"/>
              <a:t>时光缩影</a:t>
            </a:r>
            <a:r>
              <a:rPr lang="en-US" altLang="zh-CN" dirty="0"/>
              <a:t> playback</a:t>
            </a:r>
            <a:r>
              <a:rPr lang="zh-CN" altLang="en-US" dirty="0"/>
              <a:t>协议头：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</a:t>
            </a:r>
            <a:r>
              <a:rPr lang="en-US" altLang="zh-CN" dirty="0" err="1"/>
              <a:t>fastipcamera</a:t>
            </a:r>
            <a:r>
              <a:rPr lang="en-US" altLang="zh-CN" dirty="0"/>
              <a:t> ://http(s)://</a:t>
            </a:r>
          </a:p>
          <a:p>
            <a:r>
              <a:rPr lang="en-US" altLang="zh-CN" dirty="0"/>
              <a:t>Clips (</a:t>
            </a:r>
            <a:r>
              <a:rPr lang="zh-CN" altLang="en-US" dirty="0"/>
              <a:t>我的录像</a:t>
            </a:r>
            <a:r>
              <a:rPr lang="en-US" altLang="zh-CN" dirty="0"/>
              <a:t>) playback </a:t>
            </a:r>
            <a:r>
              <a:rPr lang="zh-CN" altLang="en-US" dirty="0"/>
              <a:t>协议头：</a:t>
            </a:r>
            <a:endParaRPr lang="en-US" altLang="zh-CN" dirty="0"/>
          </a:p>
          <a:p>
            <a:pPr marL="0" indent="0">
              <a:buFont typeface="Arial" pitchFamily="34" charset="0"/>
              <a:buNone/>
            </a:pPr>
            <a:r>
              <a:rPr lang="en-US" altLang="zh-CN" dirty="0"/>
              <a:t>	 http(s)://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118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CMMF-OpenGL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渲染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10" name="矩形 55"/>
          <p:cNvSpPr/>
          <p:nvPr/>
        </p:nvSpPr>
        <p:spPr>
          <a:xfrm>
            <a:off x="1248093" y="1184880"/>
            <a:ext cx="9843724" cy="1601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en-US" altLang="zh-CN" sz="2400" dirty="0">
                <a:latin typeface="+mn-ea"/>
                <a:ea typeface="+mn-ea"/>
                <a:sym typeface="Arial" panose="020B0604020202020204" pitchFamily="34" charset="0"/>
              </a:rPr>
              <a:t>OpenGL</a:t>
            </a:r>
            <a:r>
              <a:rPr lang="zh-CN" altLang="en-US" sz="2400" dirty="0">
                <a:latin typeface="+mn-ea"/>
                <a:ea typeface="+mn-ea"/>
                <a:sym typeface="Arial" panose="020B0604020202020204" pitchFamily="34" charset="0"/>
              </a:rPr>
              <a:t>：</a:t>
            </a:r>
            <a:r>
              <a:rPr lang="en-US" altLang="zh-CN" sz="2400" dirty="0"/>
              <a:t>Open Graphics Library</a:t>
            </a:r>
            <a:endParaRPr lang="en-US" altLang="zh-CN" sz="2400" dirty="0"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en-US" altLang="zh-CN" sz="2400" dirty="0">
                <a:latin typeface="+mn-ea"/>
                <a:ea typeface="+mn-ea"/>
                <a:sym typeface="Arial" panose="020B0604020202020204" pitchFamily="34" charset="0"/>
              </a:rPr>
              <a:t>OpenGL ES</a:t>
            </a:r>
            <a:r>
              <a:rPr lang="zh-CN" altLang="en-US" sz="2400" dirty="0">
                <a:latin typeface="+mn-ea"/>
                <a:ea typeface="+mn-ea"/>
                <a:sym typeface="Arial" panose="020B0604020202020204" pitchFamily="34" charset="0"/>
              </a:rPr>
              <a:t>：</a:t>
            </a:r>
            <a:r>
              <a:rPr lang="en-US" altLang="zh-CN" sz="2400" dirty="0"/>
              <a:t>OpenGL for Embedded Systems</a:t>
            </a:r>
            <a:endParaRPr lang="en-US" altLang="zh-CN" sz="2400" dirty="0"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749"/>
              </a:spcBef>
            </a:pPr>
            <a:endParaRPr lang="es-ES" altLang="zh-CN" sz="2400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8148320" y="1184880"/>
            <a:ext cx="3159760" cy="21539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45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vert="horz" wrap="square" lIns="91440" tIns="45720" rIns="91440" bIns="45720" numCol="1" rtlCol="0" anchor="t" anchorCtr="0" compatLnSpc="1">
            <a:scene3d>
              <a:camera prst="orthographicFront"/>
              <a:lightRig rig="threePt" dir="t">
                <a:rot lat="0" lon="0" rev="600000"/>
              </a:lightRig>
            </a:scene3d>
            <a:sp3d>
              <a:bevelB w="12700"/>
            </a:sp3d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rPr>
              <a:t>OpenGL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9130937" y="2107532"/>
            <a:ext cx="1960880" cy="95504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rPr>
              <a:t>OpenGL ES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3" y="2786344"/>
            <a:ext cx="68961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1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CMMF-OpenGL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渲染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10" name="矩形 55"/>
          <p:cNvSpPr/>
          <p:nvPr/>
        </p:nvSpPr>
        <p:spPr>
          <a:xfrm>
            <a:off x="1248093" y="1346371"/>
            <a:ext cx="9843724" cy="1068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en-US" altLang="zh-CN" sz="2400" dirty="0">
                <a:latin typeface="+mn-ea"/>
                <a:ea typeface="+mn-ea"/>
                <a:sym typeface="Arial" panose="020B0604020202020204" pitchFamily="34" charset="0"/>
              </a:rPr>
              <a:t>iOS </a:t>
            </a:r>
          </a:p>
          <a:p>
            <a:pPr>
              <a:lnSpc>
                <a:spcPct val="120000"/>
              </a:lnSpc>
              <a:spcBef>
                <a:spcPts val="749"/>
              </a:spcBef>
            </a:pPr>
            <a:endParaRPr lang="es-ES" altLang="zh-CN" sz="2400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93" y="2587589"/>
            <a:ext cx="10083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4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452438" y="249238"/>
            <a:ext cx="179387" cy="630237"/>
            <a:chOff x="0" y="0"/>
            <a:chExt cx="180000" cy="630000"/>
          </a:xfrm>
        </p:grpSpPr>
        <p:sp>
          <p:nvSpPr>
            <p:cNvPr id="4" name="圆角矩形 7">
              <a:extLst>
                <a:ext uri="{FF2B5EF4-FFF2-40B4-BE49-F238E27FC236}">
                  <a16:creationId xmlns:a16="http://schemas.microsoft.com/office/drawing/2014/main" id="{82346C79-29DC-4EB0-B2B1-D110A2D6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5" name="圆角矩形 8">
              <a:extLst>
                <a:ext uri="{FF2B5EF4-FFF2-40B4-BE49-F238E27FC236}">
                  <a16:creationId xmlns:a16="http://schemas.microsoft.com/office/drawing/2014/main" id="{EABB09F1-1047-4154-94DB-13083945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6" name="圆角矩形 9">
              <a:extLst>
                <a:ext uri="{FF2B5EF4-FFF2-40B4-BE49-F238E27FC236}">
                  <a16:creationId xmlns:a16="http://schemas.microsoft.com/office/drawing/2014/main" id="{5E2C7314-BAF1-4843-A2C0-8F05240B4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标题 8"/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dirty="0">
                <a:solidFill>
                  <a:srgbClr val="23303C"/>
                </a:solidFill>
                <a:latin typeface="微软雅黑" pitchFamily="34" charset="-122"/>
              </a:rPr>
              <a:t>主要内容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677081" y="1539649"/>
            <a:ext cx="7865753" cy="3855857"/>
            <a:chOff x="1677081" y="1539649"/>
            <a:chExt cx="7865753" cy="3855857"/>
          </a:xfrm>
        </p:grpSpPr>
        <p:sp>
          <p:nvSpPr>
            <p:cNvPr id="10" name="标题 8"/>
            <p:cNvSpPr txBox="1">
              <a:spLocks noChangeArrowheads="1"/>
            </p:cNvSpPr>
            <p:nvPr/>
          </p:nvSpPr>
          <p:spPr bwMode="auto">
            <a:xfrm>
              <a:off x="2681968" y="2707989"/>
              <a:ext cx="3662848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latin typeface="微软雅黑" pitchFamily="34" charset="-122"/>
                </a:rPr>
                <a:t>二、媒体格式介绍</a:t>
              </a:r>
            </a:p>
          </p:txBody>
        </p:sp>
        <p:sp>
          <p:nvSpPr>
            <p:cNvPr id="11" name="标题 8"/>
            <p:cNvSpPr txBox="1">
              <a:spLocks noChangeArrowheads="1"/>
            </p:cNvSpPr>
            <p:nvPr/>
          </p:nvSpPr>
          <p:spPr bwMode="auto">
            <a:xfrm>
              <a:off x="2681968" y="1539649"/>
              <a:ext cx="2815318" cy="731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solidFill>
                    <a:srgbClr val="F16E40"/>
                  </a:solidFill>
                  <a:latin typeface="微软雅黑" pitchFamily="34" charset="-122"/>
                </a:rPr>
                <a:t>一、团队介绍</a:t>
              </a:r>
              <a:endParaRPr lang="en-US" altLang="zh-CN" sz="3200" b="1" dirty="0">
                <a:solidFill>
                  <a:srgbClr val="F16E40"/>
                </a:solidFill>
                <a:latin typeface="微软雅黑" pitchFamily="34" charset="-122"/>
              </a:endParaRPr>
            </a:p>
          </p:txBody>
        </p:sp>
        <p:sp>
          <p:nvSpPr>
            <p:cNvPr id="26" name="标题 8">
              <a:extLst>
                <a:ext uri="{FF2B5EF4-FFF2-40B4-BE49-F238E27FC236}">
                  <a16:creationId xmlns:a16="http://schemas.microsoft.com/office/drawing/2014/main" id="{28EC4CAB-BA63-4293-8A40-815EC15B3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968" y="3749329"/>
              <a:ext cx="4082726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latin typeface="微软雅黑" pitchFamily="34" charset="-122"/>
                </a:rPr>
                <a:t>三、播放器原理</a:t>
              </a:r>
            </a:p>
          </p:txBody>
        </p:sp>
        <p:sp>
          <p:nvSpPr>
            <p:cNvPr id="3" name="椭圆 2"/>
            <p:cNvSpPr/>
            <p:nvPr/>
          </p:nvSpPr>
          <p:spPr bwMode="auto">
            <a:xfrm>
              <a:off x="1677081" y="1688885"/>
              <a:ext cx="569912" cy="566726"/>
            </a:xfrm>
            <a:prstGeom prst="ellipse">
              <a:avLst/>
            </a:prstGeom>
            <a:solidFill>
              <a:srgbClr val="D96437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1677081" y="2728743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1677081" y="3768601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标题 8">
              <a:extLst>
                <a:ext uri="{FF2B5EF4-FFF2-40B4-BE49-F238E27FC236}">
                  <a16:creationId xmlns:a16="http://schemas.microsoft.com/office/drawing/2014/main" id="{28EC4CAB-BA63-4293-8A40-815EC15B3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967" y="4790669"/>
              <a:ext cx="6860867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latin typeface="微软雅黑" pitchFamily="34" charset="-122"/>
                </a:rPr>
                <a:t>四、</a:t>
              </a:r>
              <a:r>
                <a:rPr lang="en-US" altLang="zh-CN" sz="3200" b="1" dirty="0">
                  <a:latin typeface="微软雅黑" pitchFamily="34" charset="-122"/>
                </a:rPr>
                <a:t>Player </a:t>
              </a:r>
              <a:r>
                <a:rPr lang="zh-CN" altLang="en-US" sz="3200" b="1" dirty="0">
                  <a:latin typeface="微软雅黑" pitchFamily="34" charset="-122"/>
                </a:rPr>
                <a:t>架构（</a:t>
              </a:r>
              <a:r>
                <a:rPr lang="en-US" altLang="zh-CN" sz="3200" b="1" dirty="0">
                  <a:latin typeface="微软雅黑" pitchFamily="34" charset="-122"/>
                </a:rPr>
                <a:t>CMMF</a:t>
              </a:r>
              <a:r>
                <a:rPr lang="zh-CN" altLang="en-US" sz="3200" b="1" dirty="0">
                  <a:latin typeface="微软雅黑" pitchFamily="34" charset="-122"/>
                </a:rPr>
                <a:t>）及能力</a:t>
              </a: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1677081" y="4808460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渲染（</a:t>
            </a:r>
            <a:r>
              <a:rPr lang="en-US" altLang="zh-CN" sz="3200" b="1" dirty="0" err="1">
                <a:solidFill>
                  <a:srgbClr val="F16E40"/>
                </a:solidFill>
                <a:latin typeface="微软雅黑" pitchFamily="34" charset="-122"/>
              </a:rPr>
              <a:t>FishEye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）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8" name="矩形 55"/>
          <p:cNvSpPr/>
          <p:nvPr/>
        </p:nvSpPr>
        <p:spPr>
          <a:xfrm>
            <a:off x="658813" y="1129904"/>
            <a:ext cx="898366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zh-CN" altLang="en-US" sz="2400" dirty="0">
                <a:latin typeface="+mn-ea"/>
                <a:ea typeface="+mn-ea"/>
                <a:sym typeface="Arial" panose="020B0604020202020204" pitchFamily="34" charset="0"/>
              </a:rPr>
              <a:t>基于</a:t>
            </a:r>
            <a:r>
              <a:rPr lang="en-US" altLang="zh-CN" sz="2400" dirty="0" err="1">
                <a:latin typeface="+mn-ea"/>
                <a:ea typeface="+mn-ea"/>
                <a:sym typeface="Arial" panose="020B0604020202020204" pitchFamily="34" charset="0"/>
              </a:rPr>
              <a:t>Opengl</a:t>
            </a:r>
            <a:r>
              <a:rPr lang="zh-CN" altLang="en-US" sz="2400" dirty="0">
                <a:latin typeface="+mn-ea"/>
                <a:ea typeface="+mn-ea"/>
                <a:sym typeface="Arial" panose="020B0604020202020204" pitchFamily="34" charset="0"/>
              </a:rPr>
              <a:t>实现不同渲染模型        </a:t>
            </a:r>
            <a:r>
              <a:rPr lang="en-US" altLang="zh-CN" sz="1600" dirty="0">
                <a:latin typeface="+mn-ea"/>
                <a:ea typeface="+mn-ea"/>
                <a:sym typeface="Arial" panose="020B0604020202020204" pitchFamily="34" charset="0"/>
              </a:rPr>
              <a:t>iOS</a:t>
            </a:r>
            <a:r>
              <a:rPr lang="zh-CN" altLang="en-US" sz="1600" dirty="0"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+mn-ea"/>
                <a:ea typeface="+mn-ea"/>
                <a:sym typeface="Arial" panose="020B0604020202020204" pitchFamily="34" charset="0"/>
              </a:rPr>
              <a:t>Demo</a:t>
            </a:r>
            <a:r>
              <a:rPr lang="zh-CN" altLang="en-US" sz="1600" dirty="0">
                <a:latin typeface="+mn-ea"/>
                <a:ea typeface="+mn-ea"/>
                <a:sym typeface="Arial" panose="020B0604020202020204" pitchFamily="34" charset="0"/>
              </a:rPr>
              <a:t>：                 </a:t>
            </a:r>
            <a:endParaRPr lang="en-US" altLang="zh-CN" sz="1600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pic>
        <p:nvPicPr>
          <p:cNvPr id="9" name="fisheye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6804661" y="656908"/>
            <a:ext cx="3327739" cy="5872481"/>
          </a:xfrm>
          <a:prstGeom prst="rect">
            <a:avLst/>
          </a:prstGeom>
        </p:spPr>
      </p:pic>
      <p:sp>
        <p:nvSpPr>
          <p:cNvPr id="10" name="矩形 55"/>
          <p:cNvSpPr/>
          <p:nvPr/>
        </p:nvSpPr>
        <p:spPr>
          <a:xfrm>
            <a:off x="658813" y="2393921"/>
            <a:ext cx="4624387" cy="4228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zh-CN" altLang="en-US" sz="2400" dirty="0">
                <a:latin typeface="+mn-ea"/>
                <a:ea typeface="+mn-ea"/>
                <a:sym typeface="Arial" panose="020B0604020202020204" pitchFamily="34" charset="0"/>
              </a:rPr>
              <a:t>支持平台：</a:t>
            </a:r>
            <a:endParaRPr lang="en-US" altLang="zh-CN" sz="2400" dirty="0"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en-US" altLang="zh-CN" sz="2400" dirty="0">
                <a:latin typeface="+mn-ea"/>
                <a:ea typeface="+mn-ea"/>
                <a:sym typeface="Arial" panose="020B0604020202020204" pitchFamily="34" charset="0"/>
              </a:rPr>
              <a:t>Android</a:t>
            </a:r>
          </a:p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en-US" altLang="zh-CN" sz="2400" dirty="0">
                <a:latin typeface="+mn-ea"/>
                <a:ea typeface="+mn-ea"/>
                <a:sym typeface="Arial" panose="020B0604020202020204" pitchFamily="34" charset="0"/>
              </a:rPr>
              <a:t>iOS</a:t>
            </a:r>
          </a:p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en-US" altLang="zh-CN" sz="2400" dirty="0">
                <a:latin typeface="+mn-ea"/>
                <a:ea typeface="+mn-ea"/>
                <a:sym typeface="Arial" panose="020B0604020202020204" pitchFamily="34" charset="0"/>
              </a:rPr>
              <a:t>Windows</a:t>
            </a:r>
            <a:r>
              <a:rPr lang="zh-CN" altLang="en-US" sz="2400" dirty="0">
                <a:latin typeface="+mn-ea"/>
                <a:ea typeface="+mn-ea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latin typeface="+mn-ea"/>
                <a:ea typeface="+mn-ea"/>
                <a:sym typeface="Arial" panose="020B0604020202020204" pitchFamily="34" charset="0"/>
              </a:rPr>
              <a:t>Desktop/Web</a:t>
            </a:r>
            <a:r>
              <a:rPr lang="zh-CN" altLang="en-US" sz="2400" dirty="0">
                <a:latin typeface="+mn-ea"/>
                <a:ea typeface="+mn-ea"/>
                <a:sym typeface="Arial" panose="020B0604020202020204" pitchFamily="34" charset="0"/>
              </a:rPr>
              <a:t>）</a:t>
            </a:r>
            <a:endParaRPr lang="en-US" altLang="zh-CN" sz="2400" dirty="0"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749"/>
              </a:spcBef>
            </a:pPr>
            <a:endParaRPr lang="en-US" altLang="zh-CN" sz="2400" dirty="0"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zh-CN" altLang="en-US" sz="2400" dirty="0">
                <a:latin typeface="+mn-ea"/>
                <a:ea typeface="+mn-ea"/>
                <a:sym typeface="Arial" panose="020B0604020202020204" pitchFamily="34" charset="0"/>
              </a:rPr>
              <a:t>其他模式：</a:t>
            </a:r>
            <a:endParaRPr lang="en-US" altLang="zh-CN" sz="2400" dirty="0"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zh-CN" altLang="en-US" sz="2400" dirty="0">
                <a:latin typeface="+mn-ea"/>
                <a:ea typeface="+mn-ea"/>
                <a:sym typeface="Arial" panose="020B0604020202020204" pitchFamily="34" charset="0"/>
              </a:rPr>
              <a:t>宽屏，球形、小行星</a:t>
            </a:r>
            <a:endParaRPr lang="en-US" altLang="zh-CN" sz="2400" dirty="0"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749"/>
              </a:spcBef>
            </a:pPr>
            <a:endParaRPr lang="es-ES" altLang="zh-CN" sz="2400" dirty="0">
              <a:latin typeface="+mn-ea"/>
              <a:ea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1955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时光缩影效果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068793" y="1409531"/>
            <a:ext cx="10046247" cy="6123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7" name="normal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5410" y="1102360"/>
            <a:ext cx="8633012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4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</a:t>
            </a:r>
            <a:r>
              <a:rPr lang="en-US" altLang="zh-CN" sz="3200" b="1" dirty="0" err="1">
                <a:solidFill>
                  <a:srgbClr val="F16E40"/>
                </a:solidFill>
                <a:latin typeface="微软雅黑" pitchFamily="34" charset="-122"/>
              </a:rPr>
              <a:t>AudioTalk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(AEC)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351281" y="1280160"/>
            <a:ext cx="10058399" cy="4978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支持客户端与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camera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之前的单向（单工）或双向（双工）语音对讲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443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</a:t>
            </a:r>
            <a:r>
              <a:rPr lang="en-US" altLang="zh-CN" sz="3200" b="1" dirty="0" err="1">
                <a:solidFill>
                  <a:srgbClr val="F16E40"/>
                </a:solidFill>
                <a:latin typeface="微软雅黑" pitchFamily="34" charset="-122"/>
              </a:rPr>
              <a:t>AudioTalk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(AEC)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351281" y="1280160"/>
            <a:ext cx="10058399" cy="4978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何谓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AEC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3200" dirty="0">
                <a:latin typeface="等线" panose="02010600030101010101" pitchFamily="2" charset="-122"/>
                <a:ea typeface="PMingLiU"/>
                <a:cs typeface="PMingLiU" charset="-120"/>
              </a:rPr>
              <a:t>Acoustic Echo Cancellation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sz="3200" dirty="0">
                <a:latin typeface="等线" panose="02010600030101010101" pitchFamily="2" charset="-122"/>
                <a:ea typeface="PMingLiU"/>
                <a:cs typeface="PMingLiU" charset="-120"/>
              </a:rPr>
              <a:t>声学回声消除</a:t>
            </a:r>
            <a:endParaRPr lang="en-US" altLang="zh-CN" sz="3200" dirty="0">
              <a:solidFill>
                <a:srgbClr val="7F7F7F"/>
              </a:solidFill>
              <a:latin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384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</a:t>
            </a:r>
            <a:r>
              <a:rPr lang="en-US" altLang="zh-CN" sz="3200" b="1" dirty="0" err="1">
                <a:solidFill>
                  <a:srgbClr val="F16E40"/>
                </a:solidFill>
                <a:latin typeface="微软雅黑" pitchFamily="34" charset="-122"/>
              </a:rPr>
              <a:t>AudioTalk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(AEC)-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回声模型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838959" y="4622800"/>
            <a:ext cx="9013913" cy="13417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player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Audiooutput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获取播放的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(2,fe)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作为参考，消除从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Speaker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出来，被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Microphone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再次录进去的声音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(Echo)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，重点在于参考与录制的同步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330" y="1186656"/>
            <a:ext cx="69723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10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6"/>
            <a:ext cx="10372725" cy="60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CMMF-CMMF-</a:t>
            </a:r>
            <a:r>
              <a:rPr lang="en-US" altLang="zh-CN" sz="3200" b="1" dirty="0" err="1">
                <a:solidFill>
                  <a:srgbClr val="F16E40"/>
                </a:solidFill>
                <a:latin typeface="微软雅黑" pitchFamily="34" charset="-122"/>
              </a:rPr>
              <a:t>AudioTalk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(AEC) 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回声消除实践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666239" y="1341120"/>
            <a:ext cx="9601201" cy="419608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rtl="0" eaLnBrk="0" fontAlgn="base" hangingPunct="0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1pPr>
            <a:lvl2pPr marL="6858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开源算法：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Speex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WebRTC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目前使用：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WebRTC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iOS: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AVAudioSession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AudioComponentInstance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kAudioUnitSubType_VoiceProcessingIO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9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全景拼接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pic>
        <p:nvPicPr>
          <p:cNvPr id="2050" name="Picture 2" descr="00_0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14" y="2073981"/>
            <a:ext cx="396204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 flipH="1" flipV="1">
            <a:off x="2968336" y="3661737"/>
            <a:ext cx="780729" cy="934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90129" y="1206690"/>
            <a:ext cx="44678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、在特定位置提取检测块，如红框所示：</a:t>
            </a:r>
          </a:p>
        </p:txBody>
      </p:sp>
      <p:pic>
        <p:nvPicPr>
          <p:cNvPr id="2053" name="Picture 5" descr="00_0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137" y="2073981"/>
            <a:ext cx="3961857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7266482" y="3678384"/>
            <a:ext cx="781200" cy="93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503404" y="3395418"/>
            <a:ext cx="3035382" cy="146735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6789915" y="3128368"/>
            <a:ext cx="1951355" cy="76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7"/>
          <p:cNvSpPr txBox="1">
            <a:spLocks noChangeArrowheads="1"/>
          </p:cNvSpPr>
          <p:nvPr/>
        </p:nvSpPr>
        <p:spPr bwMode="auto">
          <a:xfrm>
            <a:off x="7094047" y="2589836"/>
            <a:ext cx="146780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比对方向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8"/>
          <p:cNvSpPr txBox="1">
            <a:spLocks noChangeArrowheads="1"/>
          </p:cNvSpPr>
          <p:nvPr/>
        </p:nvSpPr>
        <p:spPr bwMode="auto">
          <a:xfrm>
            <a:off x="8021095" y="3696060"/>
            <a:ext cx="884238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特征值最高位置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8" name="Rectangle 11"/>
          <p:cNvSpPr>
            <a:spLocks noChangeArrowheads="1"/>
          </p:cNvSpPr>
          <p:nvPr/>
        </p:nvSpPr>
        <p:spPr bwMode="auto">
          <a:xfrm>
            <a:off x="4074160" y="8823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49" name="Rectangle 12"/>
          <p:cNvSpPr>
            <a:spLocks noChangeArrowheads="1"/>
          </p:cNvSpPr>
          <p:nvPr/>
        </p:nvSpPr>
        <p:spPr bwMode="auto">
          <a:xfrm>
            <a:off x="6120265" y="972488"/>
            <a:ext cx="468589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、将下一张图与检测块同一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轴位置，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逐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像素做特征比对，记下特征值最高的置：</a:t>
            </a:r>
          </a:p>
        </p:txBody>
      </p:sp>
    </p:spTree>
    <p:extLst>
      <p:ext uri="{BB962C8B-B14F-4D97-AF65-F5344CB8AC3E}">
        <p14:creationId xmlns:p14="http://schemas.microsoft.com/office/powerpoint/2010/main" val="2569025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全景拼接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2048" name="Rectangle 11"/>
          <p:cNvSpPr>
            <a:spLocks noChangeArrowheads="1"/>
          </p:cNvSpPr>
          <p:nvPr/>
        </p:nvSpPr>
        <p:spPr bwMode="auto">
          <a:xfrm>
            <a:off x="4074160" y="8823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68946" y="1480583"/>
            <a:ext cx="62584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、将两张图按照之前求出的位置拼接（颜色进行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blend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）：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073" name="图片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65" y="2142810"/>
            <a:ext cx="7927200" cy="32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839191" y="19475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752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全景拼接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示例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958"/>
            <a:ext cx="12192000" cy="9044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5" y="1655398"/>
            <a:ext cx="1408000" cy="115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8" y="1655398"/>
            <a:ext cx="1408001" cy="115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62" y="1655398"/>
            <a:ext cx="1408000" cy="115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5" y="1655398"/>
            <a:ext cx="1408001" cy="115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029" y="1655398"/>
            <a:ext cx="1408000" cy="115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012" y="1655398"/>
            <a:ext cx="1408000" cy="1152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6997" y="1655398"/>
            <a:ext cx="1408000" cy="115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" y="3109081"/>
            <a:ext cx="1408000" cy="1152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6898" y="3109081"/>
            <a:ext cx="1407999" cy="115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05320" y="3109081"/>
            <a:ext cx="1408000" cy="115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43" y="3109081"/>
            <a:ext cx="1408000" cy="1152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66" y="3109081"/>
            <a:ext cx="1408982" cy="115280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571" y="3109081"/>
            <a:ext cx="1408000" cy="1152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994" y="3109081"/>
            <a:ext cx="1408000" cy="115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16" y="3109081"/>
            <a:ext cx="1408000" cy="1152000"/>
          </a:xfrm>
          <a:prstGeom prst="rect">
            <a:avLst/>
          </a:prstGeom>
        </p:spPr>
      </p:pic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-32355" y="4394823"/>
            <a:ext cx="15696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拼接效果图：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-32355" y="1225597"/>
            <a:ext cx="13388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原始图片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4709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92BA4E32-031C-4F03-9053-4528EFA010B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C6064DDE-E956-413C-8294-CAA88211E16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A1F34262-B4B1-40C1-AD6F-5E7C94DB7A35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5D1B77E6-EEFC-485C-9C7C-D765E84B2B30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6F7B97D0-66C4-4632-9A53-9E92969D1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CMMF-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畸变矫正</a:t>
            </a:r>
            <a:endParaRPr lang="en-US" altLang="zh-CN" sz="3200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6" y="3350387"/>
            <a:ext cx="4800692" cy="27003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57" y="3350387"/>
            <a:ext cx="4767473" cy="2681703"/>
          </a:xfrm>
          <a:prstGeom prst="rect">
            <a:avLst/>
          </a:prstGeom>
        </p:spPr>
      </p:pic>
      <p:sp>
        <p:nvSpPr>
          <p:cNvPr id="9" name="矩形 55"/>
          <p:cNvSpPr/>
          <p:nvPr/>
        </p:nvSpPr>
        <p:spPr>
          <a:xfrm>
            <a:off x="6481802" y="3001516"/>
            <a:ext cx="3345361" cy="32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矫正后：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55"/>
          <p:cNvSpPr/>
          <p:nvPr/>
        </p:nvSpPr>
        <p:spPr>
          <a:xfrm>
            <a:off x="658813" y="2947624"/>
            <a:ext cx="3345361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矫正前：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55"/>
          <p:cNvSpPr/>
          <p:nvPr/>
        </p:nvSpPr>
        <p:spPr>
          <a:xfrm>
            <a:off x="1268413" y="1050819"/>
            <a:ext cx="9887267" cy="139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1.Camera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标定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zh-CN" altLang="en-US" sz="1400" b="1" dirty="0"/>
              <a:t>主要是用来求出相机的各项参数，这些参数的一项重要用途，就是用来做畸变矫正</a:t>
            </a:r>
          </a:p>
          <a:p>
            <a:pPr>
              <a:lnSpc>
                <a:spcPct val="120000"/>
              </a:lnSpc>
              <a:spcBef>
                <a:spcPts val="749"/>
              </a:spcBef>
            </a:pP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749"/>
              </a:spcBef>
            </a:pPr>
            <a:r>
              <a:rPr lang="en-US" altLang="zh-CN" sz="1400" dirty="0">
                <a:latin typeface="Arial" panose="020B0604020202020204" pitchFamily="34" charset="0"/>
                <a:sym typeface="Arial" panose="020B0604020202020204" pitchFamily="34" charset="0"/>
              </a:rPr>
              <a:t>2.</a:t>
            </a:r>
            <a:r>
              <a:rPr lang="zh-CN" altLang="en-US" sz="1400" dirty="0">
                <a:latin typeface="Arial" panose="020B0604020202020204" pitchFamily="34" charset="0"/>
                <a:sym typeface="Arial" panose="020B0604020202020204" pitchFamily="34" charset="0"/>
              </a:rPr>
              <a:t>畸变矫正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6"/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10245" name="圆角矩形 7"/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46" name="圆角矩形 8"/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47" name="圆角矩形 9"/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标题 8"/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团队介绍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85851" y="1229610"/>
            <a:ext cx="7115599" cy="2184150"/>
            <a:chOff x="1494411" y="1795727"/>
            <a:chExt cx="7361025" cy="2047116"/>
          </a:xfrm>
        </p:grpSpPr>
        <p:sp>
          <p:nvSpPr>
            <p:cNvPr id="32" name="íŝļïḑè">
              <a:extLst>
                <a:ext uri="{FF2B5EF4-FFF2-40B4-BE49-F238E27FC236}">
                  <a16:creationId xmlns:a16="http://schemas.microsoft.com/office/drawing/2014/main" id="{639C71FE-0004-4A90-A951-9349BC7519FF}"/>
                </a:ext>
              </a:extLst>
            </p:cNvPr>
            <p:cNvSpPr/>
            <p:nvPr/>
          </p:nvSpPr>
          <p:spPr bwMode="auto">
            <a:xfrm flipH="1">
              <a:off x="1494411" y="3258849"/>
              <a:ext cx="2050613" cy="583994"/>
            </a:xfrm>
            <a:prstGeom prst="ellipse">
              <a:avLst/>
            </a:prstGeom>
            <a:solidFill>
              <a:srgbClr val="44BBCF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AI</a:t>
              </a:r>
              <a:endParaRPr lang="id-ID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ïSḻiďé">
              <a:extLst>
                <a:ext uri="{FF2B5EF4-FFF2-40B4-BE49-F238E27FC236}">
                  <a16:creationId xmlns:a16="http://schemas.microsoft.com/office/drawing/2014/main" id="{6923C0EB-CCFA-427F-A1F8-C594BC5F058E}"/>
                </a:ext>
              </a:extLst>
            </p:cNvPr>
            <p:cNvSpPr/>
            <p:nvPr/>
          </p:nvSpPr>
          <p:spPr bwMode="auto">
            <a:xfrm flipH="1">
              <a:off x="4076044" y="1795727"/>
              <a:ext cx="2050613" cy="5839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anchor="ctr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IMT</a:t>
              </a:r>
              <a:endParaRPr lang="id-ID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íŝļïḑè">
              <a:extLst>
                <a:ext uri="{FF2B5EF4-FFF2-40B4-BE49-F238E27FC236}">
                  <a16:creationId xmlns:a16="http://schemas.microsoft.com/office/drawing/2014/main" id="{639C71FE-0004-4A90-A951-9349BC7519FF}"/>
                </a:ext>
              </a:extLst>
            </p:cNvPr>
            <p:cNvSpPr/>
            <p:nvPr/>
          </p:nvSpPr>
          <p:spPr bwMode="auto">
            <a:xfrm flipH="1">
              <a:off x="4076044" y="3258849"/>
              <a:ext cx="2050613" cy="583994"/>
            </a:xfrm>
            <a:prstGeom prst="ellipse">
              <a:avLst/>
            </a:prstGeom>
            <a:solidFill>
              <a:srgbClr val="44BBCF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Mobile</a:t>
              </a:r>
              <a:endParaRPr lang="id-ID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íŝļïḑè">
              <a:extLst>
                <a:ext uri="{FF2B5EF4-FFF2-40B4-BE49-F238E27FC236}">
                  <a16:creationId xmlns:a16="http://schemas.microsoft.com/office/drawing/2014/main" id="{639C71FE-0004-4A90-A951-9349BC7519FF}"/>
                </a:ext>
              </a:extLst>
            </p:cNvPr>
            <p:cNvSpPr/>
            <p:nvPr/>
          </p:nvSpPr>
          <p:spPr bwMode="auto">
            <a:xfrm flipH="1">
              <a:off x="6804823" y="3258849"/>
              <a:ext cx="2050613" cy="583994"/>
            </a:xfrm>
            <a:prstGeom prst="ellipse">
              <a:avLst/>
            </a:prstGeom>
            <a:solidFill>
              <a:srgbClr val="44BBCF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7" name="直接连接符 6"/>
          <p:cNvCxnSpPr>
            <a:endCxn id="30" idx="5"/>
          </p:cNvCxnSpPr>
          <p:nvPr/>
        </p:nvCxnSpPr>
        <p:spPr bwMode="auto">
          <a:xfrm flipV="1">
            <a:off x="2519780" y="1761448"/>
            <a:ext cx="1851922" cy="100232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E7939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stCxn id="40" idx="0"/>
          </p:cNvCxnSpPr>
          <p:nvPr/>
        </p:nvCxnSpPr>
        <p:spPr bwMode="auto">
          <a:xfrm flipH="1" flipV="1">
            <a:off x="5069694" y="1825796"/>
            <a:ext cx="2836" cy="96487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E7939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>
            <a:endCxn id="30" idx="3"/>
          </p:cNvCxnSpPr>
          <p:nvPr/>
        </p:nvCxnSpPr>
        <p:spPr bwMode="auto">
          <a:xfrm flipH="1" flipV="1">
            <a:off x="5773359" y="1761448"/>
            <a:ext cx="1623121" cy="10292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E7939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矩形 23"/>
          <p:cNvSpPr/>
          <p:nvPr/>
        </p:nvSpPr>
        <p:spPr>
          <a:xfrm>
            <a:off x="6953408" y="2790673"/>
            <a:ext cx="151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Streaming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Media</a:t>
            </a:r>
            <a:endParaRPr lang="id-ID" altLang="zh-CN" b="1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21694" y="361307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rgbClr val="E79393"/>
                </a:solidFill>
              </a:rPr>
              <a:t>谈涛</a:t>
            </a:r>
            <a:endParaRPr lang="en-US" altLang="zh-CN" b="1" dirty="0">
              <a:solidFill>
                <a:srgbClr val="E79393"/>
              </a:solidFill>
            </a:endParaRPr>
          </a:p>
          <a:p>
            <a:pPr algn="ctr"/>
            <a:r>
              <a:rPr lang="zh-CN" altLang="en-US" b="1" dirty="0">
                <a:solidFill>
                  <a:srgbClr val="E79393"/>
                </a:solidFill>
              </a:rPr>
              <a:t>杨净</a:t>
            </a:r>
            <a:endParaRPr lang="en-US" altLang="zh-CN" b="1" dirty="0">
              <a:solidFill>
                <a:srgbClr val="E79393"/>
              </a:solidFill>
            </a:endParaRPr>
          </a:p>
          <a:p>
            <a:pPr algn="ctr"/>
            <a:r>
              <a:rPr lang="zh-CN" altLang="en-US" b="1" dirty="0">
                <a:solidFill>
                  <a:srgbClr val="E79393"/>
                </a:solidFill>
              </a:rPr>
              <a:t>殷正林</a:t>
            </a:r>
            <a:endParaRPr lang="en-US" altLang="zh-CN" b="1" dirty="0">
              <a:solidFill>
                <a:srgbClr val="E79393"/>
              </a:solidFill>
            </a:endParaRPr>
          </a:p>
          <a:p>
            <a:pPr algn="ctr"/>
            <a:r>
              <a:rPr lang="zh-CN" altLang="en-US" b="1" dirty="0">
                <a:solidFill>
                  <a:srgbClr val="E79393"/>
                </a:solidFill>
              </a:rPr>
              <a:t>周益彬</a:t>
            </a:r>
            <a:endParaRPr lang="en-US" altLang="zh-CN" b="1" dirty="0">
              <a:solidFill>
                <a:srgbClr val="E79393"/>
              </a:solidFill>
            </a:endParaRPr>
          </a:p>
          <a:p>
            <a:pPr algn="ctr"/>
            <a:r>
              <a:rPr lang="zh-CN" altLang="en-US" b="1" dirty="0">
                <a:solidFill>
                  <a:srgbClr val="E79393"/>
                </a:solidFill>
              </a:rPr>
              <a:t>朱高锋</a:t>
            </a:r>
            <a:endParaRPr lang="en-US" altLang="zh-CN" b="1" dirty="0">
              <a:solidFill>
                <a:srgbClr val="E7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27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25" y="5165725"/>
            <a:ext cx="123507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865" y="2345373"/>
            <a:ext cx="17684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55"/>
          <p:cNvSpPr/>
          <p:nvPr/>
        </p:nvSpPr>
        <p:spPr>
          <a:xfrm>
            <a:off x="1766253" y="3056517"/>
            <a:ext cx="8200707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749"/>
              </a:spcBef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让所有的美好都能轻松看见</a:t>
            </a:r>
            <a:endParaRPr lang="es-ES" altLang="zh-CN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87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30" y="2167890"/>
            <a:ext cx="3634740" cy="36347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60759" y="829925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培训效果评估二维码</a:t>
            </a:r>
          </a:p>
        </p:txBody>
      </p:sp>
    </p:spTree>
    <p:extLst>
      <p:ext uri="{BB962C8B-B14F-4D97-AF65-F5344CB8AC3E}">
        <p14:creationId xmlns:p14="http://schemas.microsoft.com/office/powerpoint/2010/main" val="17059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6"/>
          <p:cNvGrpSpPr>
            <a:grpSpLocks/>
          </p:cNvGrpSpPr>
          <p:nvPr/>
        </p:nvGrpSpPr>
        <p:grpSpPr bwMode="auto">
          <a:xfrm>
            <a:off x="452438" y="249238"/>
            <a:ext cx="179387" cy="630237"/>
            <a:chOff x="0" y="0"/>
            <a:chExt cx="180000" cy="630000"/>
          </a:xfrm>
        </p:grpSpPr>
        <p:sp>
          <p:nvSpPr>
            <p:cNvPr id="16" name="圆角矩形 7">
              <a:extLst>
                <a:ext uri="{FF2B5EF4-FFF2-40B4-BE49-F238E27FC236}">
                  <a16:creationId xmlns:a16="http://schemas.microsoft.com/office/drawing/2014/main" id="{82346C79-29DC-4EB0-B2B1-D110A2D6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圆角矩形 8">
              <a:extLst>
                <a:ext uri="{FF2B5EF4-FFF2-40B4-BE49-F238E27FC236}">
                  <a16:creationId xmlns:a16="http://schemas.microsoft.com/office/drawing/2014/main" id="{EABB09F1-1047-4154-94DB-13083945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圆角矩形 9">
              <a:extLst>
                <a:ext uri="{FF2B5EF4-FFF2-40B4-BE49-F238E27FC236}">
                  <a16:creationId xmlns:a16="http://schemas.microsoft.com/office/drawing/2014/main" id="{5E2C7314-BAF1-4843-A2C0-8F05240B4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kumimoji="0" lang="zh-CN" altLang="en-US" sz="1800" b="1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标题 8"/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dirty="0">
                <a:solidFill>
                  <a:srgbClr val="23303C"/>
                </a:solidFill>
                <a:latin typeface="微软雅黑" pitchFamily="34" charset="-122"/>
              </a:rPr>
              <a:t>主要内容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677081" y="1539649"/>
            <a:ext cx="8070033" cy="3855857"/>
            <a:chOff x="1677081" y="1539649"/>
            <a:chExt cx="8070033" cy="3855857"/>
          </a:xfrm>
        </p:grpSpPr>
        <p:sp>
          <p:nvSpPr>
            <p:cNvPr id="19" name="标题 8"/>
            <p:cNvSpPr txBox="1">
              <a:spLocks noChangeArrowheads="1"/>
            </p:cNvSpPr>
            <p:nvPr/>
          </p:nvSpPr>
          <p:spPr bwMode="auto">
            <a:xfrm>
              <a:off x="2681968" y="2707989"/>
              <a:ext cx="3662848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solidFill>
                    <a:srgbClr val="F16E40"/>
                  </a:solidFill>
                  <a:latin typeface="微软雅黑" pitchFamily="34" charset="-122"/>
                </a:rPr>
                <a:t>二、媒体格式介绍</a:t>
              </a:r>
            </a:p>
          </p:txBody>
        </p:sp>
        <p:sp>
          <p:nvSpPr>
            <p:cNvPr id="20" name="标题 8"/>
            <p:cNvSpPr txBox="1">
              <a:spLocks noChangeArrowheads="1"/>
            </p:cNvSpPr>
            <p:nvPr/>
          </p:nvSpPr>
          <p:spPr bwMode="auto">
            <a:xfrm>
              <a:off x="2681968" y="1539649"/>
              <a:ext cx="2815318" cy="731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solidFill>
                    <a:srgbClr val="000000"/>
                  </a:solidFill>
                  <a:latin typeface="微软雅黑" pitchFamily="34" charset="-122"/>
                </a:rPr>
                <a:t>一、团队介绍</a:t>
              </a:r>
              <a:endParaRPr lang="en-US" altLang="zh-CN" sz="3200" b="1" dirty="0">
                <a:solidFill>
                  <a:srgbClr val="000000"/>
                </a:solidFill>
                <a:latin typeface="微软雅黑" pitchFamily="34" charset="-122"/>
              </a:endParaRPr>
            </a:p>
          </p:txBody>
        </p:sp>
        <p:sp>
          <p:nvSpPr>
            <p:cNvPr id="22" name="标题 8">
              <a:extLst>
                <a:ext uri="{FF2B5EF4-FFF2-40B4-BE49-F238E27FC236}">
                  <a16:creationId xmlns:a16="http://schemas.microsoft.com/office/drawing/2014/main" id="{28EC4CAB-BA63-4293-8A40-815EC15B3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968" y="3749329"/>
              <a:ext cx="4082726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latin typeface="微软雅黑" pitchFamily="34" charset="-122"/>
                </a:rPr>
                <a:t>三、播放器原理</a:t>
              </a: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1677081" y="1688885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1677081" y="2728743"/>
              <a:ext cx="569912" cy="566726"/>
            </a:xfrm>
            <a:prstGeom prst="ellipse">
              <a:avLst/>
            </a:prstGeom>
            <a:solidFill>
              <a:srgbClr val="D96437"/>
            </a:solidFill>
            <a:ln w="9525" cap="flat" cmpd="sng" algn="ctr">
              <a:solidFill>
                <a:srgbClr val="D9643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1677081" y="3768601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标题 8">
              <a:extLst>
                <a:ext uri="{FF2B5EF4-FFF2-40B4-BE49-F238E27FC236}">
                  <a16:creationId xmlns:a16="http://schemas.microsoft.com/office/drawing/2014/main" id="{28EC4CAB-BA63-4293-8A40-815EC15B3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967" y="4790669"/>
              <a:ext cx="7065147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3200" b="1" dirty="0">
                  <a:latin typeface="微软雅黑" pitchFamily="34" charset="-122"/>
                </a:rPr>
                <a:t>四、</a:t>
              </a:r>
              <a:r>
                <a:rPr lang="en-US" altLang="zh-CN" sz="3200" b="1" dirty="0">
                  <a:latin typeface="微软雅黑" pitchFamily="34" charset="-122"/>
                </a:rPr>
                <a:t> Player </a:t>
              </a:r>
              <a:r>
                <a:rPr lang="zh-CN" altLang="en-US" sz="3200" b="1" dirty="0">
                  <a:latin typeface="微软雅黑" pitchFamily="34" charset="-122"/>
                </a:rPr>
                <a:t>架构（</a:t>
              </a:r>
              <a:r>
                <a:rPr lang="en-US" altLang="zh-CN" sz="3200" b="1" dirty="0">
                  <a:latin typeface="微软雅黑" pitchFamily="34" charset="-122"/>
                </a:rPr>
                <a:t>CMMF</a:t>
              </a:r>
              <a:r>
                <a:rPr lang="zh-CN" altLang="en-US" sz="3200" b="1" dirty="0">
                  <a:latin typeface="微软雅黑" pitchFamily="34" charset="-122"/>
                </a:rPr>
                <a:t>）及能力</a:t>
              </a: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1677081" y="4808460"/>
              <a:ext cx="569912" cy="566726"/>
            </a:xfrm>
            <a:prstGeom prst="ellipse">
              <a:avLst/>
            </a:prstGeom>
            <a:solidFill>
              <a:srgbClr val="1CA9BC"/>
            </a:solidFill>
            <a:ln w="9525" cap="flat" cmpd="sng" algn="ctr">
              <a:solidFill>
                <a:srgbClr val="1CA9B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15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6">
            <a:extLst>
              <a:ext uri="{FF2B5EF4-FFF2-40B4-BE49-F238E27FC236}">
                <a16:creationId xmlns:a16="http://schemas.microsoft.com/office/drawing/2014/main" id="{AA5D0861-2C1E-4661-8BEF-8DB9744858E1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10" name="圆角矩形 7">
              <a:extLst>
                <a:ext uri="{FF2B5EF4-FFF2-40B4-BE49-F238E27FC236}">
                  <a16:creationId xmlns:a16="http://schemas.microsoft.com/office/drawing/2014/main" id="{1C8087C4-A5B5-4DFA-B2A5-026A0B2BC898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8">
              <a:extLst>
                <a:ext uri="{FF2B5EF4-FFF2-40B4-BE49-F238E27FC236}">
                  <a16:creationId xmlns:a16="http://schemas.microsoft.com/office/drawing/2014/main" id="{B15C12CB-3F41-4959-A3B6-DE44372EFA37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2" name="圆角矩形 9">
              <a:extLst>
                <a:ext uri="{FF2B5EF4-FFF2-40B4-BE49-F238E27FC236}">
                  <a16:creationId xmlns:a16="http://schemas.microsoft.com/office/drawing/2014/main" id="{683D26CD-5C3F-4FAF-B884-5405845F5FBC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标题 8">
            <a:extLst>
              <a:ext uri="{FF2B5EF4-FFF2-40B4-BE49-F238E27FC236}">
                <a16:creationId xmlns:a16="http://schemas.microsoft.com/office/drawing/2014/main" id="{357030B0-C9AA-48CA-A37B-DC03F7F34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7291388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媒体格式介绍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-Media Container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F71DDD-03EE-4043-983C-080D958BC156}"/>
              </a:ext>
            </a:extLst>
          </p:cNvPr>
          <p:cNvGrpSpPr/>
          <p:nvPr/>
        </p:nvGrpSpPr>
        <p:grpSpPr>
          <a:xfrm>
            <a:off x="627017" y="1791978"/>
            <a:ext cx="11129554" cy="4502332"/>
            <a:chOff x="627017" y="1791978"/>
            <a:chExt cx="11129554" cy="450233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69A2DC5-4E78-4FE9-8465-697C4C2B287B}"/>
                </a:ext>
              </a:extLst>
            </p:cNvPr>
            <p:cNvSpPr txBox="1"/>
            <p:nvPr/>
          </p:nvSpPr>
          <p:spPr>
            <a:xfrm>
              <a:off x="5695720" y="196100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73491F5-3D2A-475B-B418-666B0693D9D9}"/>
                </a:ext>
              </a:extLst>
            </p:cNvPr>
            <p:cNvSpPr/>
            <p:nvPr/>
          </p:nvSpPr>
          <p:spPr>
            <a:xfrm>
              <a:off x="627017" y="1791978"/>
              <a:ext cx="11129554" cy="4502332"/>
            </a:xfrm>
            <a:prstGeom prst="rect">
              <a:avLst/>
            </a:prstGeom>
            <a:solidFill>
              <a:srgbClr val="E8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Picture 2" descr="https://b-ssl.duitang.com/uploads/item/201408/23/20140823152135_KrHz4.jpeg">
              <a:extLst>
                <a:ext uri="{FF2B5EF4-FFF2-40B4-BE49-F238E27FC236}">
                  <a16:creationId xmlns:a16="http://schemas.microsoft.com/office/drawing/2014/main" id="{F8843F95-11E8-4534-8218-82D45EB1C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976" y="2176594"/>
              <a:ext cx="2738761" cy="364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圆角矩形 14">
              <a:extLst>
                <a:ext uri="{FF2B5EF4-FFF2-40B4-BE49-F238E27FC236}">
                  <a16:creationId xmlns:a16="http://schemas.microsoft.com/office/drawing/2014/main" id="{56F3F94A-FE3C-4872-803C-034DC1AD9023}"/>
                </a:ext>
              </a:extLst>
            </p:cNvPr>
            <p:cNvSpPr/>
            <p:nvPr/>
          </p:nvSpPr>
          <p:spPr>
            <a:xfrm>
              <a:off x="2628492" y="2542634"/>
              <a:ext cx="1614808" cy="321468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 err="1"/>
                <a:t>VideoCodec</a:t>
              </a:r>
              <a:endParaRPr lang="en-US" altLang="zh-CN" dirty="0"/>
            </a:p>
            <a:p>
              <a:pPr algn="ctr">
                <a:defRPr/>
              </a:pPr>
              <a:r>
                <a:rPr lang="en-US" altLang="zh-CN" dirty="0"/>
                <a:t>H.265</a:t>
              </a:r>
            </a:p>
            <a:p>
              <a:pPr algn="ctr">
                <a:defRPr/>
              </a:pPr>
              <a:r>
                <a:rPr lang="en-US" altLang="zh-CN" dirty="0"/>
                <a:t>H.264</a:t>
              </a:r>
            </a:p>
            <a:p>
              <a:pPr algn="ctr">
                <a:defRPr/>
              </a:pPr>
              <a:r>
                <a:rPr lang="en-US" altLang="zh-CN" dirty="0"/>
                <a:t>AV1</a:t>
              </a:r>
            </a:p>
            <a:p>
              <a:pPr algn="ctr">
                <a:defRPr/>
              </a:pPr>
              <a:r>
                <a:rPr lang="en-US" altLang="zh-CN" dirty="0"/>
                <a:t>AVS</a:t>
              </a:r>
            </a:p>
            <a:p>
              <a:pPr algn="ctr">
                <a:defRPr/>
              </a:pPr>
              <a:r>
                <a:rPr lang="en-US" altLang="zh-CN" dirty="0"/>
                <a:t>…</a:t>
              </a:r>
            </a:p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8" name="圆角矩形 15">
              <a:extLst>
                <a:ext uri="{FF2B5EF4-FFF2-40B4-BE49-F238E27FC236}">
                  <a16:creationId xmlns:a16="http://schemas.microsoft.com/office/drawing/2014/main" id="{1F2A640C-422D-4869-A461-A1EEF6EC7E52}"/>
                </a:ext>
              </a:extLst>
            </p:cNvPr>
            <p:cNvSpPr/>
            <p:nvPr/>
          </p:nvSpPr>
          <p:spPr>
            <a:xfrm>
              <a:off x="7995557" y="2542633"/>
              <a:ext cx="1649186" cy="321468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 err="1"/>
                <a:t>AudioCodec</a:t>
              </a:r>
              <a:endParaRPr lang="en-US" altLang="zh-CN" dirty="0"/>
            </a:p>
            <a:p>
              <a:pPr algn="ctr">
                <a:defRPr/>
              </a:pPr>
              <a:r>
                <a:rPr lang="en-US" altLang="zh-CN" dirty="0"/>
                <a:t>MP3</a:t>
              </a:r>
            </a:p>
            <a:p>
              <a:pPr algn="ctr">
                <a:defRPr/>
              </a:pPr>
              <a:r>
                <a:rPr lang="en-US" altLang="zh-CN" dirty="0"/>
                <a:t>PCM</a:t>
              </a:r>
            </a:p>
            <a:p>
              <a:pPr algn="ctr">
                <a:defRPr/>
              </a:pPr>
              <a:r>
                <a:rPr lang="en-US" altLang="zh-CN" dirty="0"/>
                <a:t>AAC</a:t>
              </a:r>
            </a:p>
            <a:p>
              <a:pPr algn="ctr">
                <a:defRPr/>
              </a:pPr>
              <a:r>
                <a:rPr lang="en-US" altLang="zh-CN" dirty="0"/>
                <a:t>G711</a:t>
              </a:r>
            </a:p>
            <a:p>
              <a:pPr algn="ctr">
                <a:defRPr/>
              </a:pPr>
              <a:r>
                <a:rPr lang="en-US" altLang="zh-CN" dirty="0"/>
                <a:t>G726</a:t>
              </a:r>
            </a:p>
            <a:p>
              <a:pPr algn="ctr">
                <a:defRPr/>
              </a:pPr>
              <a:r>
                <a:rPr lang="en-US" altLang="zh-CN" dirty="0"/>
                <a:t>…</a:t>
              </a:r>
            </a:p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CF50C9F-FC5B-4648-AFB7-01BD9E0F1E91}"/>
                </a:ext>
              </a:extLst>
            </p:cNvPr>
            <p:cNvSpPr/>
            <p:nvPr/>
          </p:nvSpPr>
          <p:spPr>
            <a:xfrm>
              <a:off x="5349283" y="3705203"/>
              <a:ext cx="1314994" cy="2960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Video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C1244F7-2CD2-4431-B0D7-C0DA226159FA}"/>
                </a:ext>
              </a:extLst>
            </p:cNvPr>
            <p:cNvSpPr/>
            <p:nvPr/>
          </p:nvSpPr>
          <p:spPr>
            <a:xfrm>
              <a:off x="5353630" y="3988237"/>
              <a:ext cx="1314994" cy="2960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Audio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655B648-B23C-4E69-BE99-7D2FC5F1E2AD}"/>
                </a:ext>
              </a:extLst>
            </p:cNvPr>
            <p:cNvSpPr/>
            <p:nvPr/>
          </p:nvSpPr>
          <p:spPr>
            <a:xfrm>
              <a:off x="4922556" y="5991691"/>
              <a:ext cx="2305558" cy="3026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Container(MP4/FLV)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963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6">
            <a:extLst>
              <a:ext uri="{FF2B5EF4-FFF2-40B4-BE49-F238E27FC236}">
                <a16:creationId xmlns:a16="http://schemas.microsoft.com/office/drawing/2014/main" id="{DC9400AA-CDCB-419C-B6A9-F1D892637673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10" name="圆角矩形 7">
              <a:extLst>
                <a:ext uri="{FF2B5EF4-FFF2-40B4-BE49-F238E27FC236}">
                  <a16:creationId xmlns:a16="http://schemas.microsoft.com/office/drawing/2014/main" id="{C9027ADF-5EE7-407D-95AC-0896A6DE6B5E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8">
              <a:extLst>
                <a:ext uri="{FF2B5EF4-FFF2-40B4-BE49-F238E27FC236}">
                  <a16:creationId xmlns:a16="http://schemas.microsoft.com/office/drawing/2014/main" id="{7516EBCC-5E70-43C5-98CD-16282E669FBF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2" name="圆角矩形 9">
              <a:extLst>
                <a:ext uri="{FF2B5EF4-FFF2-40B4-BE49-F238E27FC236}">
                  <a16:creationId xmlns:a16="http://schemas.microsoft.com/office/drawing/2014/main" id="{22722C59-B999-4A4F-9651-870FBB41591A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标题 8">
            <a:extLst>
              <a:ext uri="{FF2B5EF4-FFF2-40B4-BE49-F238E27FC236}">
                <a16:creationId xmlns:a16="http://schemas.microsoft.com/office/drawing/2014/main" id="{96D9537A-EDE2-46E5-BF17-1CD88F8A7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4" y="276225"/>
            <a:ext cx="8143875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媒体格式介绍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-Video File Format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9D4E16-1FDA-415F-B47D-663F0FC8C732}"/>
              </a:ext>
            </a:extLst>
          </p:cNvPr>
          <p:cNvSpPr txBox="1"/>
          <p:nvPr/>
        </p:nvSpPr>
        <p:spPr>
          <a:xfrm>
            <a:off x="5695720" y="1646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15" name="内容占位符 4">
            <a:extLst>
              <a:ext uri="{FF2B5EF4-FFF2-40B4-BE49-F238E27FC236}">
                <a16:creationId xmlns:a16="http://schemas.microsoft.com/office/drawing/2014/main" id="{0F83A65B-1598-442D-8371-9B6D76F5D8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560095"/>
              </p:ext>
            </p:extLst>
          </p:nvPr>
        </p:nvGraphicFramePr>
        <p:xfrm>
          <a:off x="1784158" y="1518194"/>
          <a:ext cx="8192586" cy="3243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File Format</a:t>
                      </a:r>
                      <a:endParaRPr lang="zh-CN" altLang="en-US" sz="1800" dirty="0"/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Video Format</a:t>
                      </a:r>
                      <a:endParaRPr lang="zh-CN" altLang="en-US" sz="1800" dirty="0"/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Audio Format</a:t>
                      </a:r>
                      <a:endParaRPr lang="zh-CN" altLang="en-US" sz="1800" dirty="0"/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Developer</a:t>
                      </a:r>
                      <a:endParaRPr lang="zh-CN" altLang="en-US" sz="1800" dirty="0"/>
                    </a:p>
                  </a:txBody>
                  <a:tcPr marT="45717" marB="4571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62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MP4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MPEG-2 Part 2, MPEG-4 ASP, H.264, H</a:t>
                      </a:r>
                      <a:r>
                        <a:rPr lang="en-US" sz="1800">
                          <a:effectLst/>
                        </a:rPr>
                        <a:t>.265, </a:t>
                      </a:r>
                      <a:r>
                        <a:rPr lang="en-US" sz="1800" dirty="0">
                          <a:effectLst/>
                        </a:rPr>
                        <a:t>VC-1</a:t>
                      </a:r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AAC, MP3, </a:t>
                      </a:r>
                      <a:r>
                        <a:rPr lang="en-US" sz="18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AC-3</a:t>
                      </a:r>
                      <a:r>
                        <a:rPr lang="en-US" sz="1800" dirty="0">
                          <a:effectLst/>
                        </a:rPr>
                        <a:t>, Apple Lossless,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altLang="zh-CN" sz="18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ALS</a:t>
                      </a:r>
                      <a:r>
                        <a:rPr lang="en-US" altLang="zh-CN" sz="1800" dirty="0">
                          <a:effectLst/>
                        </a:rPr>
                        <a:t>, </a:t>
                      </a:r>
                      <a:r>
                        <a:rPr lang="en-US" altLang="zh-CN" sz="18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SLS</a:t>
                      </a:r>
                      <a:r>
                        <a:rPr lang="en-US" altLang="zh-CN" sz="1800" dirty="0">
                          <a:effectLst/>
                        </a:rPr>
                        <a:t>, </a:t>
                      </a:r>
                      <a:r>
                        <a:rPr lang="en-US" altLang="zh-CN" sz="1800" dirty="0" err="1">
                          <a:effectLst/>
                        </a:rPr>
                        <a:t>Vorbis</a:t>
                      </a:r>
                      <a:endParaRPr lang="en-US" altLang="zh-CN" sz="1800" dirty="0">
                        <a:effectLst/>
                      </a:endParaRPr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MPEG</a:t>
                      </a:r>
                      <a:endParaRPr lang="zh-CN" altLang="en-US" sz="1800" dirty="0"/>
                    </a:p>
                  </a:txBody>
                  <a:tcPr marT="45717" marB="457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2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TS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H265/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h264/mpeg2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mp3/ac3/aac</a:t>
                      </a:r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MPEG</a:t>
                      </a:r>
                      <a:endParaRPr lang="zh-CN" altLang="en-US" sz="1800" dirty="0"/>
                    </a:p>
                  </a:txBody>
                  <a:tcPr marT="45717" marB="4571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FLV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s263/h264/vp6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/h265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MP3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ADPCM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LPCM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Speex</a:t>
                      </a:r>
                      <a:endParaRPr lang="zh-CN" altLang="en-US" sz="1800" dirty="0"/>
                    </a:p>
                  </a:txBody>
                  <a:tcPr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Adobe</a:t>
                      </a:r>
                      <a:endParaRPr lang="zh-CN" altLang="en-US" sz="1800" dirty="0"/>
                    </a:p>
                  </a:txBody>
                  <a:tcPr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56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E85F5417-6356-4103-A713-2DC1BF943BE5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5B99FDF6-976D-4ACE-B17A-94578DA71F8B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1DCF0015-F08C-4D1A-BD4A-62A259C16DF8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70429495-9CB0-4678-B976-A3BDFAD89AC7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8642033D-C721-4FC7-9BA9-383A9BD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4" y="276225"/>
            <a:ext cx="8143875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媒体格式介绍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-Video File Format</a:t>
            </a:r>
            <a:endParaRPr lang="en-US" altLang="zh-CN" sz="3200" dirty="0">
              <a:solidFill>
                <a:srgbClr val="23303C"/>
              </a:solidFill>
              <a:latin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95720" y="1646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5082" y="2015375"/>
            <a:ext cx="8843062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Video Container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en-US" altLang="zh-CN" sz="2000" dirty="0"/>
              <a:t>	     MP4</a:t>
            </a:r>
          </a:p>
          <a:p>
            <a:endParaRPr lang="en-US" altLang="zh-CN" sz="2000" dirty="0"/>
          </a:p>
          <a:p>
            <a:r>
              <a:rPr lang="en-US" altLang="zh-CN" sz="2000" dirty="0"/>
              <a:t>Video Codec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en-US" altLang="zh-CN" sz="2000" dirty="0"/>
              <a:t>	     MPEG-2 Part 2, MPEG-4 ASP, H.263, VC-1, </a:t>
            </a:r>
            <a:r>
              <a:rPr lang="en-US" altLang="zh-CN" sz="2000" b="1" dirty="0"/>
              <a:t>H.264, H265, </a:t>
            </a:r>
            <a:r>
              <a:rPr lang="en-US" altLang="zh-CN" sz="2000" dirty="0"/>
              <a:t>AV1, …</a:t>
            </a:r>
          </a:p>
          <a:p>
            <a:endParaRPr lang="en-US" altLang="zh-CN" sz="2000" dirty="0"/>
          </a:p>
          <a:p>
            <a:pPr eaLnBrk="1" fontAlgn="ctr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/>
              <a:t>Audio Codec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</a:p>
          <a:p>
            <a:pPr eaLnBrk="1" fontAlgn="ctr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/>
              <a:t>	     MP3, AC-3, Apple Lossless, ALS, SLS, </a:t>
            </a:r>
            <a:r>
              <a:rPr lang="en-US" altLang="zh-CN" sz="2000" dirty="0" err="1"/>
              <a:t>Vorbis</a:t>
            </a:r>
            <a:r>
              <a:rPr lang="en-US" altLang="zh-CN" sz="2000" dirty="0"/>
              <a:t>, </a:t>
            </a:r>
            <a:r>
              <a:rPr lang="en-US" altLang="zh-CN" sz="2000" b="1" dirty="0"/>
              <a:t>AAC, G711a</a:t>
            </a:r>
            <a:r>
              <a:rPr lang="en-US" altLang="zh-CN" sz="2000" dirty="0"/>
              <a:t>, Opus, 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66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E2883713-9294-43BF-9409-6887F80ADC4C}"/>
              </a:ext>
            </a:extLst>
          </p:cNvPr>
          <p:cNvGrpSpPr/>
          <p:nvPr/>
        </p:nvGrpSpPr>
        <p:grpSpPr>
          <a:xfrm>
            <a:off x="479425" y="252095"/>
            <a:ext cx="179388" cy="630238"/>
            <a:chOff x="0" y="0"/>
            <a:chExt cx="180000" cy="630000"/>
          </a:xfrm>
        </p:grpSpPr>
        <p:sp>
          <p:nvSpPr>
            <p:cNvPr id="3" name="圆角矩形 7">
              <a:extLst>
                <a:ext uri="{FF2B5EF4-FFF2-40B4-BE49-F238E27FC236}">
                  <a16:creationId xmlns:a16="http://schemas.microsoft.com/office/drawing/2014/main" id="{55E7BB8A-EAF2-49C2-B229-1F5EBC60BE74}"/>
                </a:ext>
              </a:extLst>
            </p:cNvPr>
            <p:cNvSpPr/>
            <p:nvPr/>
          </p:nvSpPr>
          <p:spPr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" name="圆角矩形 8">
              <a:extLst>
                <a:ext uri="{FF2B5EF4-FFF2-40B4-BE49-F238E27FC236}">
                  <a16:creationId xmlns:a16="http://schemas.microsoft.com/office/drawing/2014/main" id="{09BFBC34-F66E-408D-9F7B-34CC9978DB69}"/>
                </a:ext>
              </a:extLst>
            </p:cNvPr>
            <p:cNvSpPr/>
            <p:nvPr/>
          </p:nvSpPr>
          <p:spPr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D9643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29AE2F5D-5976-4CBF-BC95-0DF89E79FAF3}"/>
                </a:ext>
              </a:extLst>
            </p:cNvPr>
            <p:cNvSpPr/>
            <p:nvPr/>
          </p:nvSpPr>
          <p:spPr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rgbClr val="1CA9B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" name="标题 8">
            <a:extLst>
              <a:ext uri="{FF2B5EF4-FFF2-40B4-BE49-F238E27FC236}">
                <a16:creationId xmlns:a16="http://schemas.microsoft.com/office/drawing/2014/main" id="{B2B5E380-1E69-42E7-B442-0251CE551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276225"/>
            <a:ext cx="9231784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媒体格式介绍</a:t>
            </a:r>
            <a:r>
              <a:rPr lang="en-US" altLang="zh-CN" sz="3200" b="1" dirty="0">
                <a:solidFill>
                  <a:srgbClr val="F16E40"/>
                </a:solidFill>
                <a:latin typeface="微软雅黑" pitchFamily="34" charset="-122"/>
              </a:rPr>
              <a:t>-MP4 File Format</a:t>
            </a:r>
            <a:r>
              <a:rPr lang="zh-CN" altLang="en-US" sz="3200" b="1" dirty="0">
                <a:solidFill>
                  <a:srgbClr val="F16E40"/>
                </a:solidFill>
                <a:latin typeface="微软雅黑" pitchFamily="34" charset="-122"/>
              </a:rPr>
              <a:t>简介</a:t>
            </a:r>
            <a:endParaRPr lang="en-US" altLang="zh-CN" sz="3200" b="1" dirty="0">
              <a:solidFill>
                <a:srgbClr val="F16E40"/>
              </a:solidFill>
              <a:latin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95720" y="1666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39074" y="1863613"/>
            <a:ext cx="62945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MP4</a:t>
            </a:r>
            <a:r>
              <a:rPr lang="zh-CN" altLang="en-US" dirty="0"/>
              <a:t>由一个一个</a:t>
            </a:r>
            <a:r>
              <a:rPr lang="en-US" altLang="zh-CN" dirty="0"/>
              <a:t>box</a:t>
            </a:r>
            <a:r>
              <a:rPr lang="zh-CN" altLang="en-US" dirty="0"/>
              <a:t>组成，每个</a:t>
            </a:r>
            <a:r>
              <a:rPr lang="en-US" altLang="zh-CN" dirty="0"/>
              <a:t>box</a:t>
            </a:r>
            <a:r>
              <a:rPr lang="zh-CN" altLang="en-US" dirty="0"/>
              <a:t>由一个</a:t>
            </a:r>
            <a:r>
              <a:rPr lang="en-US" altLang="zh-CN" dirty="0" err="1"/>
              <a:t>boxheader</a:t>
            </a:r>
            <a:r>
              <a:rPr lang="zh-CN" altLang="en-US" dirty="0"/>
              <a:t>和</a:t>
            </a:r>
          </a:p>
          <a:p>
            <a:r>
              <a:rPr lang="en-US" altLang="zh-CN" dirty="0" err="1"/>
              <a:t>boxdata</a:t>
            </a:r>
            <a:r>
              <a:rPr lang="zh-CN" altLang="en-US" dirty="0"/>
              <a:t>组成，</a:t>
            </a:r>
            <a:r>
              <a:rPr lang="en-US" altLang="zh-CN" dirty="0" err="1"/>
              <a:t>boxheader</a:t>
            </a:r>
            <a:r>
              <a:rPr lang="zh-CN" altLang="en-US" dirty="0"/>
              <a:t>又分为</a:t>
            </a:r>
            <a:r>
              <a:rPr lang="en-US" altLang="zh-CN" dirty="0"/>
              <a:t>3</a:t>
            </a:r>
            <a:r>
              <a:rPr lang="zh-CN" altLang="en-US" dirty="0"/>
              <a:t>部分： </a:t>
            </a:r>
          </a:p>
          <a:p>
            <a:r>
              <a:rPr lang="zh-CN" altLang="en-US" dirty="0"/>
              <a:t>①</a:t>
            </a:r>
            <a:r>
              <a:rPr lang="en-US" altLang="zh-CN" dirty="0"/>
              <a:t>4</a:t>
            </a:r>
            <a:r>
              <a:rPr lang="zh-CN" altLang="en-US" dirty="0"/>
              <a:t>字节的</a:t>
            </a:r>
            <a:r>
              <a:rPr lang="en-US" altLang="zh-CN" dirty="0"/>
              <a:t>size:</a:t>
            </a:r>
            <a:r>
              <a:rPr lang="zh-CN" altLang="en-US" dirty="0"/>
              <a:t>表示这个</a:t>
            </a:r>
            <a:r>
              <a:rPr lang="en-US" altLang="zh-CN" dirty="0"/>
              <a:t>box</a:t>
            </a:r>
            <a:r>
              <a:rPr lang="zh-CN" altLang="en-US" dirty="0"/>
              <a:t>的大小 </a:t>
            </a:r>
          </a:p>
          <a:p>
            <a:r>
              <a:rPr lang="zh-CN" altLang="en-US" dirty="0"/>
              <a:t>②</a:t>
            </a:r>
            <a:r>
              <a:rPr lang="en-US" altLang="zh-CN" dirty="0"/>
              <a:t>4</a:t>
            </a:r>
            <a:r>
              <a:rPr lang="zh-CN" altLang="en-US" dirty="0"/>
              <a:t>字节的</a:t>
            </a:r>
            <a:r>
              <a:rPr lang="en-US" altLang="zh-CN" dirty="0"/>
              <a:t>type:</a:t>
            </a:r>
            <a:r>
              <a:rPr lang="zh-CN" altLang="en-US" dirty="0"/>
              <a:t>表示这个</a:t>
            </a:r>
            <a:r>
              <a:rPr lang="en-US" altLang="zh-CN" dirty="0"/>
              <a:t>box</a:t>
            </a:r>
            <a:r>
              <a:rPr lang="zh-CN" altLang="en-US" dirty="0"/>
              <a:t>的类型 </a:t>
            </a:r>
          </a:p>
          <a:p>
            <a:r>
              <a:rPr lang="zh-CN" altLang="en-US" dirty="0"/>
              <a:t>③</a:t>
            </a:r>
            <a:r>
              <a:rPr lang="en-US" altLang="zh-CN" dirty="0"/>
              <a:t>8</a:t>
            </a:r>
            <a:r>
              <a:rPr lang="zh-CN" altLang="en-US" dirty="0"/>
              <a:t>字节的</a:t>
            </a:r>
            <a:r>
              <a:rPr lang="en-US" altLang="zh-CN" dirty="0" err="1"/>
              <a:t>largesize</a:t>
            </a:r>
            <a:r>
              <a:rPr lang="en-US" altLang="zh-CN" dirty="0"/>
              <a:t> </a:t>
            </a:r>
            <a:r>
              <a:rPr lang="zh-CN" altLang="en-US" dirty="0"/>
              <a:t>如果整个</a:t>
            </a:r>
            <a:r>
              <a:rPr lang="en-US" altLang="zh-CN" dirty="0"/>
              <a:t>box</a:t>
            </a:r>
            <a:r>
              <a:rPr lang="zh-CN" altLang="en-US" dirty="0"/>
              <a:t>的大小超出了</a:t>
            </a:r>
            <a:r>
              <a:rPr lang="en-US" altLang="zh-CN" dirty="0"/>
              <a:t>4</a:t>
            </a:r>
            <a:r>
              <a:rPr lang="zh-CN" altLang="en-US" dirty="0"/>
              <a:t>字节能表示的最大值，那么</a:t>
            </a:r>
            <a:r>
              <a:rPr lang="en-US" altLang="zh-CN" dirty="0"/>
              <a:t>size=1</a:t>
            </a:r>
            <a:r>
              <a:rPr lang="zh-CN" altLang="en-US" dirty="0"/>
              <a:t>，同时，</a:t>
            </a:r>
            <a:r>
              <a:rPr lang="en-US" altLang="zh-CN" dirty="0"/>
              <a:t>box</a:t>
            </a:r>
            <a:r>
              <a:rPr lang="zh-CN" altLang="en-US" dirty="0"/>
              <a:t>的大小就储存在</a:t>
            </a:r>
            <a:r>
              <a:rPr lang="en-US" altLang="zh-CN" dirty="0" err="1"/>
              <a:t>largesize</a:t>
            </a:r>
            <a:r>
              <a:rPr lang="zh-CN" altLang="en-US" dirty="0"/>
              <a:t>中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0" y="1808963"/>
            <a:ext cx="34671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01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2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6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8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22010</TotalTime>
  <Pages>0</Pages>
  <Words>1692</Words>
  <Characters>0</Characters>
  <Application>Microsoft Office PowerPoint</Application>
  <DocSecurity>0</DocSecurity>
  <PresentationFormat>宽屏</PresentationFormat>
  <Lines>0</Lines>
  <Paragraphs>335</Paragraphs>
  <Slides>41</Slides>
  <Notes>37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DengXian</vt:lpstr>
      <vt:lpstr>DengXian</vt:lpstr>
      <vt:lpstr>微软雅黑</vt:lpstr>
      <vt:lpstr>微软雅黑 Light</vt:lpstr>
      <vt:lpstr>Arial</vt:lpstr>
      <vt:lpstr>Cambria</vt:lpstr>
      <vt:lpstr>Segoe UI</vt:lpstr>
      <vt:lpstr>Segoe UI Light</vt:lpstr>
      <vt:lpstr>Wingdings</vt:lpstr>
      <vt:lpstr>Office 主题</vt:lpstr>
      <vt:lpstr>2_Office 主题</vt:lpstr>
      <vt:lpstr>6_Office 主题</vt:lpstr>
      <vt:lpstr>8_Office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Tan Tao</cp:lastModifiedBy>
  <cp:revision>1619</cp:revision>
  <dcterms:created xsi:type="dcterms:W3CDTF">2014-05-23T07:15:45Z</dcterms:created>
  <dcterms:modified xsi:type="dcterms:W3CDTF">2019-07-25T07:26:24Z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